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3"/>
  </p:notesMasterIdLst>
  <p:handoutMasterIdLst>
    <p:handoutMasterId r:id="rId144"/>
  </p:handoutMasterIdLst>
  <p:sldIdLst>
    <p:sldId id="425" r:id="rId2"/>
    <p:sldId id="282" r:id="rId3"/>
    <p:sldId id="525" r:id="rId4"/>
    <p:sldId id="576" r:id="rId5"/>
    <p:sldId id="577" r:id="rId6"/>
    <p:sldId id="581" r:id="rId7"/>
    <p:sldId id="582" r:id="rId8"/>
    <p:sldId id="583" r:id="rId9"/>
    <p:sldId id="584" r:id="rId10"/>
    <p:sldId id="578" r:id="rId11"/>
    <p:sldId id="579" r:id="rId12"/>
    <p:sldId id="580" r:id="rId13"/>
    <p:sldId id="526" r:id="rId14"/>
    <p:sldId id="527" r:id="rId15"/>
    <p:sldId id="534" r:id="rId16"/>
    <p:sldId id="528" r:id="rId17"/>
    <p:sldId id="529" r:id="rId18"/>
    <p:sldId id="530" r:id="rId19"/>
    <p:sldId id="531" r:id="rId20"/>
    <p:sldId id="533" r:id="rId21"/>
    <p:sldId id="532" r:id="rId22"/>
    <p:sldId id="518" r:id="rId23"/>
    <p:sldId id="519" r:id="rId24"/>
    <p:sldId id="520" r:id="rId25"/>
    <p:sldId id="521" r:id="rId26"/>
    <p:sldId id="522" r:id="rId27"/>
    <p:sldId id="523" r:id="rId28"/>
    <p:sldId id="524" r:id="rId29"/>
    <p:sldId id="257" r:id="rId30"/>
    <p:sldId id="288" r:id="rId31"/>
    <p:sldId id="283" r:id="rId32"/>
    <p:sldId id="284" r:id="rId33"/>
    <p:sldId id="298" r:id="rId34"/>
    <p:sldId id="393" r:id="rId35"/>
    <p:sldId id="301" r:id="rId36"/>
    <p:sldId id="497" r:id="rId37"/>
    <p:sldId id="506" r:id="rId38"/>
    <p:sldId id="357" r:id="rId39"/>
    <p:sldId id="358" r:id="rId40"/>
    <p:sldId id="258" r:id="rId41"/>
    <p:sldId id="259" r:id="rId42"/>
    <p:sldId id="261" r:id="rId43"/>
    <p:sldId id="262" r:id="rId44"/>
    <p:sldId id="290" r:id="rId45"/>
    <p:sldId id="263" r:id="rId46"/>
    <p:sldId id="264" r:id="rId47"/>
    <p:sldId id="265" r:id="rId48"/>
    <p:sldId id="285" r:id="rId49"/>
    <p:sldId id="289" r:id="rId50"/>
    <p:sldId id="291" r:id="rId51"/>
    <p:sldId id="266" r:id="rId52"/>
    <p:sldId id="267" r:id="rId53"/>
    <p:sldId id="312" r:id="rId54"/>
    <p:sldId id="313" r:id="rId55"/>
    <p:sldId id="314" r:id="rId56"/>
    <p:sldId id="315" r:id="rId57"/>
    <p:sldId id="316" r:id="rId58"/>
    <p:sldId id="317" r:id="rId59"/>
    <p:sldId id="318" r:id="rId60"/>
    <p:sldId id="541" r:id="rId61"/>
    <p:sldId id="542" r:id="rId62"/>
    <p:sldId id="543" r:id="rId63"/>
    <p:sldId id="544" r:id="rId64"/>
    <p:sldId id="545" r:id="rId65"/>
    <p:sldId id="546" r:id="rId66"/>
    <p:sldId id="547" r:id="rId67"/>
    <p:sldId id="548" r:id="rId68"/>
    <p:sldId id="550" r:id="rId69"/>
    <p:sldId id="551" r:id="rId70"/>
    <p:sldId id="552" r:id="rId71"/>
    <p:sldId id="553" r:id="rId72"/>
    <p:sldId id="554" r:id="rId73"/>
    <p:sldId id="555" r:id="rId74"/>
    <p:sldId id="556" r:id="rId75"/>
    <p:sldId id="557" r:id="rId76"/>
    <p:sldId id="558" r:id="rId77"/>
    <p:sldId id="559" r:id="rId78"/>
    <p:sldId id="560" r:id="rId79"/>
    <p:sldId id="561" r:id="rId80"/>
    <p:sldId id="562" r:id="rId81"/>
    <p:sldId id="563" r:id="rId82"/>
    <p:sldId id="564" r:id="rId83"/>
    <p:sldId id="565" r:id="rId84"/>
    <p:sldId id="566" r:id="rId85"/>
    <p:sldId id="567" r:id="rId86"/>
    <p:sldId id="568" r:id="rId87"/>
    <p:sldId id="569" r:id="rId88"/>
    <p:sldId id="570" r:id="rId89"/>
    <p:sldId id="571" r:id="rId90"/>
    <p:sldId id="572" r:id="rId91"/>
    <p:sldId id="573" r:id="rId92"/>
    <p:sldId id="574" r:id="rId93"/>
    <p:sldId id="575" r:id="rId94"/>
    <p:sldId id="437" r:id="rId95"/>
    <p:sldId id="386" r:id="rId96"/>
    <p:sldId id="387" r:id="rId97"/>
    <p:sldId id="535" r:id="rId98"/>
    <p:sldId id="536" r:id="rId99"/>
    <p:sldId id="537" r:id="rId100"/>
    <p:sldId id="388" r:id="rId101"/>
    <p:sldId id="389" r:id="rId102"/>
    <p:sldId id="390" r:id="rId103"/>
    <p:sldId id="391" r:id="rId104"/>
    <p:sldId id="440" r:id="rId105"/>
    <p:sldId id="394" r:id="rId106"/>
    <p:sldId id="395" r:id="rId107"/>
    <p:sldId id="396" r:id="rId108"/>
    <p:sldId id="397" r:id="rId109"/>
    <p:sldId id="398" r:id="rId110"/>
    <p:sldId id="399" r:id="rId111"/>
    <p:sldId id="400" r:id="rId112"/>
    <p:sldId id="403" r:id="rId113"/>
    <p:sldId id="404" r:id="rId114"/>
    <p:sldId id="405" r:id="rId115"/>
    <p:sldId id="406" r:id="rId116"/>
    <p:sldId id="407" r:id="rId117"/>
    <p:sldId id="408" r:id="rId118"/>
    <p:sldId id="441" r:id="rId119"/>
    <p:sldId id="442" r:id="rId120"/>
    <p:sldId id="443" r:id="rId121"/>
    <p:sldId id="444" r:id="rId122"/>
    <p:sldId id="445" r:id="rId123"/>
    <p:sldId id="447" r:id="rId124"/>
    <p:sldId id="448" r:id="rId125"/>
    <p:sldId id="549" r:id="rId126"/>
    <p:sldId id="449" r:id="rId127"/>
    <p:sldId id="450" r:id="rId128"/>
    <p:sldId id="451" r:id="rId129"/>
    <p:sldId id="452" r:id="rId130"/>
    <p:sldId id="454" r:id="rId131"/>
    <p:sldId id="455" r:id="rId132"/>
    <p:sldId id="456" r:id="rId133"/>
    <p:sldId id="491" r:id="rId134"/>
    <p:sldId id="492" r:id="rId135"/>
    <p:sldId id="493" r:id="rId136"/>
    <p:sldId id="494" r:id="rId137"/>
    <p:sldId id="495" r:id="rId138"/>
    <p:sldId id="496" r:id="rId139"/>
    <p:sldId id="479" r:id="rId140"/>
    <p:sldId id="482" r:id="rId141"/>
    <p:sldId id="483" r:id="rId1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226" autoAdjust="0"/>
    <p:restoredTop sz="94638" autoAdjust="0"/>
  </p:normalViewPr>
  <p:slideViewPr>
    <p:cSldViewPr>
      <p:cViewPr varScale="1">
        <p:scale>
          <a:sx n="110" d="100"/>
          <a:sy n="110" d="100"/>
        </p:scale>
        <p:origin x="-642" y="-84"/>
      </p:cViewPr>
      <p:guideLst>
        <p:guide orient="horz" pos="2160"/>
        <p:guide pos="3840"/>
      </p:guideLst>
    </p:cSldViewPr>
  </p:slideViewPr>
  <p:outlineViewPr>
    <p:cViewPr>
      <p:scale>
        <a:sx n="33" d="100"/>
        <a:sy n="33" d="100"/>
      </p:scale>
      <p:origin x="0" y="3167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70666A79-88A9-4F33-B6EF-5366F4204DEF}" type="datetimeFigureOut">
              <a:rPr lang="en-US"/>
              <a:pPr>
                <a:defRPr/>
              </a:pPr>
              <a:t>4/20/2019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FCDF170-4895-4D73-A52F-E25BDDAE536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526F06B4-F82B-46EB-9224-5317582E94E1}" type="datetimeFigureOut">
              <a:rPr lang="en-US"/>
              <a:pPr>
                <a:defRPr/>
              </a:pPr>
              <a:t>4/20/2019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pPr>
              <a:defRPr/>
            </a:pPr>
            <a:fld id="{551085B7-9F19-455F-906A-98F18EAFD9A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IN" smtClean="0"/>
          </a:p>
        </p:txBody>
      </p:sp>
      <p:sp>
        <p:nvSpPr>
          <p:cNvPr id="126980" name="Slide Number Placeholder 3"/>
          <p:cNvSpPr>
            <a:spLocks noGrp="1"/>
          </p:cNvSpPr>
          <p:nvPr>
            <p:ph type="sldNum" sz="quarter" idx="5"/>
          </p:nvPr>
        </p:nvSpPr>
        <p:spPr bwMode="auto">
          <a:noFill/>
          <a:ln>
            <a:miter lim="800000"/>
            <a:headEnd/>
            <a:tailEnd/>
          </a:ln>
        </p:spPr>
        <p:txBody>
          <a:bodyPr/>
          <a:lstStyle/>
          <a:p>
            <a:fld id="{EEF8CE80-37F5-4EF5-ADED-98F69EB78BDF}" type="slidenum">
              <a:rPr lang="en-US" altLang="en-US" smtClean="0"/>
              <a:pPr/>
              <a:t>2</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ea typeface="MS PGothic" pitchFamily="34" charset="-128"/>
            </a:endParaRPr>
          </a:p>
        </p:txBody>
      </p:sp>
      <p:sp>
        <p:nvSpPr>
          <p:cNvPr id="128004" name="Slide Number Placeholder 3"/>
          <p:cNvSpPr>
            <a:spLocks noGrp="1"/>
          </p:cNvSpPr>
          <p:nvPr>
            <p:ph type="sldNum" sz="quarter" idx="5"/>
          </p:nvPr>
        </p:nvSpPr>
        <p:spPr bwMode="auto">
          <a:noFill/>
          <a:ln>
            <a:miter lim="800000"/>
            <a:headEnd/>
            <a:tailEnd/>
          </a:ln>
        </p:spPr>
        <p:txBody>
          <a:bodyPr/>
          <a:lstStyle/>
          <a:p>
            <a:fld id="{323A5250-B93D-4148-8F45-CF1A5E1196DE}" type="slidenum">
              <a:rPr lang="en-US" altLang="en-US" smtClean="0">
                <a:latin typeface="Arial" pitchFamily="34" charset="0"/>
                <a:ea typeface="MS PGothic" pitchFamily="34" charset="-128"/>
              </a:rPr>
              <a:pPr/>
              <a:t>25</a:t>
            </a:fld>
            <a:endParaRPr lang="en-US" altLang="en-US" smtClean="0">
              <a:latin typeface="Arial" pitchFamily="34"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ln>
            <a:miter lim="800000"/>
            <a:headEnd/>
            <a:tailEnd/>
          </a:ln>
        </p:spPr>
        <p:txBody>
          <a:bodyPr/>
          <a:lstStyle/>
          <a:p>
            <a:fld id="{4B2E367F-28AE-4F74-89F7-D2B49E4D4258}" type="slidenum">
              <a:rPr lang="en-US" altLang="en-US" smtClean="0"/>
              <a:pPr/>
              <a:t>39</a:t>
            </a:fld>
            <a:endParaRPr lang="en-US" altLang="en-US" smtClean="0"/>
          </a:p>
        </p:txBody>
      </p:sp>
      <p:sp>
        <p:nvSpPr>
          <p:cNvPr id="1290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902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RGB :combination of chromatic and luminance in this model makes it sensitive to noise than other models.</a:t>
            </a:r>
          </a:p>
          <a:p>
            <a:r>
              <a:rPr lang="en-US" altLang="en-US" smtClean="0"/>
              <a:t>Hue represents the color, saturation is the light present in the color or color purity and value describes the color brightness. </a:t>
            </a:r>
          </a:p>
        </p:txBody>
      </p:sp>
      <p:sp>
        <p:nvSpPr>
          <p:cNvPr id="130052" name="Slide Number Placeholder 3"/>
          <p:cNvSpPr>
            <a:spLocks noGrp="1"/>
          </p:cNvSpPr>
          <p:nvPr>
            <p:ph type="sldNum" sz="quarter" idx="5"/>
          </p:nvPr>
        </p:nvSpPr>
        <p:spPr bwMode="auto">
          <a:noFill/>
          <a:ln>
            <a:miter lim="800000"/>
            <a:headEnd/>
            <a:tailEnd/>
          </a:ln>
        </p:spPr>
        <p:txBody>
          <a:bodyPr/>
          <a:lstStyle/>
          <a:p>
            <a:fld id="{601E9A05-30A1-4A77-B9FF-969AB26760C2}" type="slidenum">
              <a:rPr lang="en-US" altLang="en-US" smtClean="0"/>
              <a:pPr/>
              <a:t>62</a:t>
            </a:fld>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YCbCr model has separated chrominance from the luminance makes this model best suitable for the skin color detection.</a:t>
            </a:r>
          </a:p>
        </p:txBody>
      </p:sp>
      <p:sp>
        <p:nvSpPr>
          <p:cNvPr id="131076" name="Slide Number Placeholder 3"/>
          <p:cNvSpPr>
            <a:spLocks noGrp="1"/>
          </p:cNvSpPr>
          <p:nvPr>
            <p:ph type="sldNum" sz="quarter" idx="5"/>
          </p:nvPr>
        </p:nvSpPr>
        <p:spPr bwMode="auto">
          <a:noFill/>
          <a:ln>
            <a:miter lim="800000"/>
            <a:headEnd/>
            <a:tailEnd/>
          </a:ln>
        </p:spPr>
        <p:txBody>
          <a:bodyPr/>
          <a:lstStyle/>
          <a:p>
            <a:fld id="{F6C09735-B7EF-4082-A0D3-F275367A5EA4}" type="slidenum">
              <a:rPr lang="en-US" altLang="en-US" smtClean="0"/>
              <a:pPr/>
              <a:t>63</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6" name="Slide Number Placeholder 5"/>
          <p:cNvSpPr>
            <a:spLocks noGrp="1"/>
          </p:cNvSpPr>
          <p:nvPr>
            <p:ph type="sldNum" sz="quarter" idx="12"/>
          </p:nvPr>
        </p:nvSpPr>
        <p:spPr/>
        <p:txBody>
          <a:bodyPr/>
          <a:lstStyle>
            <a:lvl1pPr>
              <a:defRPr/>
            </a:lvl1pPr>
          </a:lstStyle>
          <a:p>
            <a:pPr>
              <a:defRPr/>
            </a:pPr>
            <a:fld id="{4A0FFCE8-A753-4457-B676-077290AFB091}"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6" name="Slide Number Placeholder 5"/>
          <p:cNvSpPr>
            <a:spLocks noGrp="1"/>
          </p:cNvSpPr>
          <p:nvPr>
            <p:ph type="sldNum" sz="quarter" idx="12"/>
          </p:nvPr>
        </p:nvSpPr>
        <p:spPr/>
        <p:txBody>
          <a:bodyPr/>
          <a:lstStyle>
            <a:lvl1pPr>
              <a:defRPr/>
            </a:lvl1pPr>
          </a:lstStyle>
          <a:p>
            <a:pPr>
              <a:defRPr/>
            </a:pPr>
            <a:fld id="{C93577AD-AA2D-47A3-B2BF-867E2A401F55}"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6" name="Slide Number Placeholder 5"/>
          <p:cNvSpPr>
            <a:spLocks noGrp="1"/>
          </p:cNvSpPr>
          <p:nvPr>
            <p:ph type="sldNum" sz="quarter" idx="12"/>
          </p:nvPr>
        </p:nvSpPr>
        <p:spPr/>
        <p:txBody>
          <a:bodyPr/>
          <a:lstStyle>
            <a:lvl1pPr>
              <a:defRPr/>
            </a:lvl1pPr>
          </a:lstStyle>
          <a:p>
            <a:pPr>
              <a:defRPr/>
            </a:pPr>
            <a:fld id="{124E9576-58B0-4390-893E-315F28F9DE05}"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srcRect/>
          <a:stretch>
            <a:fillRect/>
          </a:stretch>
        </p:blipFill>
        <p:spPr bwMode="auto">
          <a:xfrm>
            <a:off x="10885488" y="-1588"/>
            <a:ext cx="1306512" cy="962026"/>
          </a:xfrm>
          <a:prstGeom prst="rect">
            <a:avLst/>
          </a:prstGeom>
          <a:noFill/>
          <a:ln w="9525">
            <a:noFill/>
            <a:miter lim="800000"/>
            <a:headEnd/>
            <a:tailEnd/>
          </a:ln>
        </p:spPr>
      </p:pic>
      <p:cxnSp>
        <p:nvCxnSpPr>
          <p:cNvPr id="5" name="Straight Connector 4"/>
          <p:cNvCxnSpPr/>
          <p:nvPr userDrawn="1"/>
        </p:nvCxnSpPr>
        <p:spPr>
          <a:xfrm>
            <a:off x="0" y="990600"/>
            <a:ext cx="12192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6756400"/>
            <a:ext cx="12192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noChangeArrowheads="1"/>
          </p:cNvPicPr>
          <p:nvPr userDrawn="1"/>
        </p:nvPicPr>
        <p:blipFill>
          <a:blip r:embed="rId3"/>
          <a:srcRect/>
          <a:stretch>
            <a:fillRect/>
          </a:stretch>
        </p:blipFill>
        <p:spPr bwMode="auto">
          <a:xfrm>
            <a:off x="9952038" y="6446838"/>
            <a:ext cx="2222500" cy="198437"/>
          </a:xfrm>
          <a:prstGeom prst="rect">
            <a:avLst/>
          </a:prstGeom>
          <a:noFill/>
          <a:ln w="9525">
            <a:noFill/>
            <a:miter lim="800000"/>
            <a:headEnd/>
            <a:tailEnd/>
          </a:ln>
        </p:spPr>
      </p:pic>
      <p:pic>
        <p:nvPicPr>
          <p:cNvPr id="8" name="Picture 10"/>
          <p:cNvPicPr>
            <a:picLocks noChangeAspect="1"/>
          </p:cNvPicPr>
          <p:nvPr userDrawn="1"/>
        </p:nvPicPr>
        <p:blipFill>
          <a:blip r:embed="rId4">
            <a:lum bright="2000"/>
          </a:blip>
          <a:srcRect/>
          <a:stretch>
            <a:fillRect/>
          </a:stretch>
        </p:blipFill>
        <p:spPr bwMode="auto">
          <a:xfrm>
            <a:off x="2497138" y="2117725"/>
            <a:ext cx="7096125" cy="3511550"/>
          </a:xfrm>
          <a:prstGeom prst="rect">
            <a:avLst/>
          </a:prstGeom>
          <a:noFill/>
          <a:ln w="9525">
            <a:noFill/>
            <a:miter lim="800000"/>
            <a:headEnd/>
            <a:tailEnd/>
          </a:ln>
        </p:spPr>
      </p:pic>
      <p:sp>
        <p:nvSpPr>
          <p:cNvPr id="9" name="Slide Number Placeholder 5"/>
          <p:cNvSpPr txBox="1">
            <a:spLocks/>
          </p:cNvSpPr>
          <p:nvPr userDrawn="1"/>
        </p:nvSpPr>
        <p:spPr>
          <a:xfrm>
            <a:off x="11176000" y="6607175"/>
            <a:ext cx="1016000" cy="200025"/>
          </a:xfrm>
          <a:prstGeom prst="rect">
            <a:avLst/>
          </a:prstGeom>
        </p:spPr>
        <p:txBody>
          <a:bodyPr/>
          <a:lstStyle/>
          <a:p>
            <a:pPr algn="r">
              <a:defRPr/>
            </a:pPr>
            <a:fld id="{7248F1CB-45CE-403C-B21A-9B050FC18D01}" type="slidenum">
              <a:rPr lang="en-US" altLang="en-US" sz="1400" b="1">
                <a:solidFill>
                  <a:schemeClr val="bg1"/>
                </a:solidFill>
                <a:latin typeface="Calibri" pitchFamily="34" charset="0"/>
              </a:rPr>
              <a:pPr algn="r">
                <a:defRPr/>
              </a:pPr>
              <a:t>‹#›</a:t>
            </a:fld>
            <a:endParaRPr lang="en-US" altLang="en-US" sz="1400" b="1">
              <a:solidFill>
                <a:schemeClr val="bg1"/>
              </a:solidFill>
              <a:latin typeface="Calibri" pitchFamily="34" charset="0"/>
            </a:endParaRPr>
          </a:p>
        </p:txBody>
      </p:sp>
      <p:sp>
        <p:nvSpPr>
          <p:cNvPr id="11" name="Title 1"/>
          <p:cNvSpPr>
            <a:spLocks noGrp="1"/>
          </p:cNvSpPr>
          <p:nvPr>
            <p:ph type="title"/>
          </p:nvPr>
        </p:nvSpPr>
        <p:spPr>
          <a:xfrm>
            <a:off x="240872" y="202991"/>
            <a:ext cx="9389440" cy="554587"/>
          </a:xfrm>
        </p:spPr>
        <p:txBody>
          <a:bodyPr/>
          <a:lstStyle>
            <a:lvl1pPr algn="l">
              <a:defRPr sz="3200" b="1"/>
            </a:lvl1pPr>
          </a:lstStyle>
          <a:p>
            <a:r>
              <a:rPr lang="en-US" dirty="0" smtClean="0"/>
              <a:t>Click to edit Master title style</a:t>
            </a:r>
            <a:endParaRPr lang="en-IN" dirty="0"/>
          </a:p>
        </p:txBody>
      </p:sp>
      <p:sp>
        <p:nvSpPr>
          <p:cNvPr id="12" name="Content Placeholder 3"/>
          <p:cNvSpPr>
            <a:spLocks noGrp="1"/>
          </p:cNvSpPr>
          <p:nvPr>
            <p:ph sz="half" idx="2"/>
          </p:nvPr>
        </p:nvSpPr>
        <p:spPr>
          <a:xfrm>
            <a:off x="240872" y="1173984"/>
            <a:ext cx="11690849"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1" y="0"/>
            <a:ext cx="12203372"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prstClr val="white"/>
                </a:solidFill>
                <a:latin typeface="Franklin Gothic Demi" pitchFamily="34" charset="0"/>
              </a:rPr>
              <a:t>INDIAN INSTITUTE OF TECHNOLOGY ROORKEE</a:t>
            </a:r>
          </a:p>
        </p:txBody>
      </p:sp>
      <p:pic>
        <p:nvPicPr>
          <p:cNvPr id="3" name="Picture 7"/>
          <p:cNvPicPr>
            <a:picLocks noChangeAspect="1"/>
          </p:cNvPicPr>
          <p:nvPr userDrawn="1"/>
        </p:nvPicPr>
        <p:blipFill>
          <a:blip r:embed="rId2"/>
          <a:srcRect/>
          <a:stretch>
            <a:fillRect/>
          </a:stretch>
        </p:blipFill>
        <p:spPr bwMode="auto">
          <a:xfrm>
            <a:off x="11169650" y="-1588"/>
            <a:ext cx="1009650" cy="731838"/>
          </a:xfrm>
          <a:prstGeom prst="rect">
            <a:avLst/>
          </a:prstGeom>
          <a:noFill/>
          <a:ln w="9525">
            <a:noFill/>
            <a:miter lim="800000"/>
            <a:headEnd/>
            <a:tailEnd/>
          </a:ln>
        </p:spPr>
      </p:pic>
      <p:pic>
        <p:nvPicPr>
          <p:cNvPr id="4" name="Picture 8"/>
          <p:cNvPicPr>
            <a:picLocks noChangeAspect="1"/>
          </p:cNvPicPr>
          <p:nvPr userDrawn="1"/>
        </p:nvPicPr>
        <p:blipFill>
          <a:blip r:embed="rId3"/>
          <a:srcRect/>
          <a:stretch>
            <a:fillRect/>
          </a:stretch>
        </p:blipFill>
        <p:spPr bwMode="auto">
          <a:xfrm>
            <a:off x="0" y="4629150"/>
            <a:ext cx="12179300" cy="222885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6" name="Slide Number Placeholder 5"/>
          <p:cNvSpPr>
            <a:spLocks noGrp="1"/>
          </p:cNvSpPr>
          <p:nvPr>
            <p:ph type="sldNum" sz="quarter" idx="12"/>
          </p:nvPr>
        </p:nvSpPr>
        <p:spPr/>
        <p:txBody>
          <a:bodyPr/>
          <a:lstStyle>
            <a:lvl1pPr>
              <a:defRPr/>
            </a:lvl1pPr>
          </a:lstStyle>
          <a:p>
            <a:pPr>
              <a:defRPr/>
            </a:pPr>
            <a:fld id="{D46124B5-B4DF-4FA2-9FA5-80938FEBE28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6" name="Slide Number Placeholder 5"/>
          <p:cNvSpPr>
            <a:spLocks noGrp="1"/>
          </p:cNvSpPr>
          <p:nvPr>
            <p:ph type="sldNum" sz="quarter" idx="12"/>
          </p:nvPr>
        </p:nvSpPr>
        <p:spPr/>
        <p:txBody>
          <a:bodyPr/>
          <a:lstStyle>
            <a:lvl1pPr>
              <a:defRPr/>
            </a:lvl1pPr>
          </a:lstStyle>
          <a:p>
            <a:pPr>
              <a:defRPr/>
            </a:pPr>
            <a:fld id="{E3A8EE71-5514-44A6-87AC-8BEE62127115}"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7" name="Slide Number Placeholder 5"/>
          <p:cNvSpPr>
            <a:spLocks noGrp="1"/>
          </p:cNvSpPr>
          <p:nvPr>
            <p:ph type="sldNum" sz="quarter" idx="12"/>
          </p:nvPr>
        </p:nvSpPr>
        <p:spPr/>
        <p:txBody>
          <a:bodyPr/>
          <a:lstStyle>
            <a:lvl1pPr>
              <a:defRPr/>
            </a:lvl1pPr>
          </a:lstStyle>
          <a:p>
            <a:pPr>
              <a:defRPr/>
            </a:pPr>
            <a:fld id="{C4490628-261F-49C7-84EE-0A4A055AF2A3}"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9" name="Slide Number Placeholder 5"/>
          <p:cNvSpPr>
            <a:spLocks noGrp="1"/>
          </p:cNvSpPr>
          <p:nvPr>
            <p:ph type="sldNum" sz="quarter" idx="12"/>
          </p:nvPr>
        </p:nvSpPr>
        <p:spPr/>
        <p:txBody>
          <a:bodyPr/>
          <a:lstStyle>
            <a:lvl1pPr>
              <a:defRPr/>
            </a:lvl1pPr>
          </a:lstStyle>
          <a:p>
            <a:pPr>
              <a:defRPr/>
            </a:pPr>
            <a:fld id="{A56B75B3-9F5F-4CB6-B8B2-9FDB29810CCE}"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5" name="Slide Number Placeholder 5"/>
          <p:cNvSpPr>
            <a:spLocks noGrp="1"/>
          </p:cNvSpPr>
          <p:nvPr>
            <p:ph type="sldNum" sz="quarter" idx="12"/>
          </p:nvPr>
        </p:nvSpPr>
        <p:spPr/>
        <p:txBody>
          <a:bodyPr/>
          <a:lstStyle>
            <a:lvl1pPr>
              <a:defRPr/>
            </a:lvl1pPr>
          </a:lstStyle>
          <a:p>
            <a:pPr>
              <a:defRPr/>
            </a:pPr>
            <a:fld id="{4432DE5C-5A4A-4927-B19A-7BE549268B86}"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4" name="Slide Number Placeholder 5"/>
          <p:cNvSpPr>
            <a:spLocks noGrp="1"/>
          </p:cNvSpPr>
          <p:nvPr>
            <p:ph type="sldNum" sz="quarter" idx="12"/>
          </p:nvPr>
        </p:nvSpPr>
        <p:spPr/>
        <p:txBody>
          <a:bodyPr/>
          <a:lstStyle>
            <a:lvl1pPr>
              <a:defRPr/>
            </a:lvl1pPr>
          </a:lstStyle>
          <a:p>
            <a:pPr>
              <a:defRPr/>
            </a:pPr>
            <a:fld id="{01145D88-CDA0-411F-9AD7-97F2020EB2C9}"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7" name="Slide Number Placeholder 5"/>
          <p:cNvSpPr>
            <a:spLocks noGrp="1"/>
          </p:cNvSpPr>
          <p:nvPr>
            <p:ph type="sldNum" sz="quarter" idx="12"/>
          </p:nvPr>
        </p:nvSpPr>
        <p:spPr/>
        <p:txBody>
          <a:bodyPr/>
          <a:lstStyle>
            <a:lvl1pPr>
              <a:defRPr/>
            </a:lvl1pPr>
          </a:lstStyle>
          <a:p>
            <a:pPr>
              <a:defRPr/>
            </a:pPr>
            <a:fld id="{896D22BE-6ED9-4238-A4A8-90BE4124BDB3}"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t>25/04/19</a:t>
            </a:r>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Aditya Engineering College</a:t>
            </a:r>
            <a:endParaRPr lang="en-US"/>
          </a:p>
        </p:txBody>
      </p:sp>
      <p:sp>
        <p:nvSpPr>
          <p:cNvPr id="7" name="Slide Number Placeholder 5"/>
          <p:cNvSpPr>
            <a:spLocks noGrp="1"/>
          </p:cNvSpPr>
          <p:nvPr>
            <p:ph type="sldNum" sz="quarter" idx="12"/>
          </p:nvPr>
        </p:nvSpPr>
        <p:spPr/>
        <p:txBody>
          <a:bodyPr/>
          <a:lstStyle>
            <a:lvl1pPr>
              <a:defRPr/>
            </a:lvl1pPr>
          </a:lstStyle>
          <a:p>
            <a:pPr>
              <a:defRPr/>
            </a:pPr>
            <a:fld id="{7FDADFAC-0ECD-4E02-B3DF-7F390A8C258F}"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3315"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r>
              <a:rPr lang="en-US" smtClean="0"/>
              <a:t>25/04/19</a:t>
            </a:r>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smtClean="0"/>
              <a:t>Aditya Engineering College</a:t>
            </a: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984569D3-B4B1-45EB-9DFA-AFFF7AA829B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balarfcs@iitr.ac.in"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arxiv.org/search/cs?searchtype=author&amp;query=Zisserman,+A" TargetMode="External"/><Relationship Id="rId2" Type="http://schemas.openxmlformats.org/officeDocument/2006/relationships/hyperlink" Target="https://arxiv.org/search/cs?searchtype=author&amp;query=Dawson,+M" TargetMode="Externa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arxiv.org/search/cs?searchtype=author&amp;query=Nell%C3%A5ker,+C"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sites.google.com/site/balaiitremail"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i.org/10.1007/s11042-018-6533-0"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2.xml"/><Relationship Id="rId4" Type="http://schemas.openxmlformats.org/officeDocument/2006/relationships/image" Target="../media/image100.jpeg"/></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2.xml"/><Relationship Id="rId5" Type="http://schemas.openxmlformats.org/officeDocument/2006/relationships/image" Target="../media/image113.jpeg"/><Relationship Id="rId4" Type="http://schemas.openxmlformats.org/officeDocument/2006/relationships/image" Target="../media/image112.jpeg"/></Relationships>
</file>

<file path=ppt/slides/_rels/slide8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12.xml"/><Relationship Id="rId5" Type="http://schemas.openxmlformats.org/officeDocument/2006/relationships/image" Target="../media/image117.jpeg"/><Relationship Id="rId4" Type="http://schemas.openxmlformats.org/officeDocument/2006/relationships/image" Target="../media/image116.jpeg"/></Relationships>
</file>

<file path=ppt/slides/_rels/slide8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1.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2.xml"/><Relationship Id="rId4" Type="http://schemas.openxmlformats.org/officeDocument/2006/relationships/image" Target="../media/image104.jpe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12.xml"/><Relationship Id="rId5" Type="http://schemas.openxmlformats.org/officeDocument/2006/relationships/image" Target="../media/image123.jpeg"/><Relationship Id="rId4" Type="http://schemas.openxmlformats.org/officeDocument/2006/relationships/image" Target="../media/image122.jpeg"/></Relationships>
</file>

<file path=ppt/slides/_rels/slide8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2.xml"/><Relationship Id="rId4" Type="http://schemas.openxmlformats.org/officeDocument/2006/relationships/image" Target="../media/image126.jpe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12.xml"/><Relationship Id="rId4" Type="http://schemas.openxmlformats.org/officeDocument/2006/relationships/image" Target="../media/image129.jpeg"/></Relationships>
</file>

<file path=ppt/slides/_rels/slide8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2.xml"/><Relationship Id="rId4" Type="http://schemas.openxmlformats.org/officeDocument/2006/relationships/image" Target="../media/image132.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12.xml"/><Relationship Id="rId4" Type="http://schemas.openxmlformats.org/officeDocument/2006/relationships/image" Target="../media/image135.jpeg"/></Relationships>
</file>

<file path=ppt/slides/_rels/slide9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2593975" y="1111250"/>
            <a:ext cx="7246938" cy="500063"/>
          </a:xfrm>
        </p:spPr>
        <p:txBody>
          <a:bodyPr/>
          <a:lstStyle/>
          <a:p>
            <a:r>
              <a:rPr lang="en-US" altLang="en-US" sz="2800" b="1" dirty="0" smtClean="0">
                <a:cs typeface="Times New Roman" pitchFamily="18" charset="0"/>
              </a:rPr>
              <a:t>Machine Learning in Imaging and Vision</a:t>
            </a:r>
            <a:endParaRPr lang="en-IN" altLang="en-US" sz="2800" b="1" dirty="0" smtClean="0">
              <a:cs typeface="Times New Roman" pitchFamily="18" charset="0"/>
            </a:endParaRPr>
          </a:p>
        </p:txBody>
      </p:sp>
      <p:sp>
        <p:nvSpPr>
          <p:cNvPr id="16387" name="Text Placeholder 2"/>
          <p:cNvSpPr>
            <a:spLocks noGrp="1"/>
          </p:cNvSpPr>
          <p:nvPr>
            <p:ph type="body" idx="4294967295"/>
          </p:nvPr>
        </p:nvSpPr>
        <p:spPr>
          <a:xfrm>
            <a:off x="2362200" y="4191000"/>
            <a:ext cx="7246938" cy="990600"/>
          </a:xfrm>
        </p:spPr>
        <p:txBody>
          <a:bodyPr anchor="b"/>
          <a:lstStyle/>
          <a:p>
            <a:pPr marL="0" indent="0" algn="ctr">
              <a:buFont typeface="Arial" pitchFamily="34" charset="0"/>
              <a:buNone/>
            </a:pP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r>
              <a:rPr lang="en-IN" altLang="en-US" sz="2000" b="1" dirty="0" smtClean="0"/>
              <a:t>Dr. R. </a:t>
            </a:r>
            <a:r>
              <a:rPr lang="en-IN" altLang="en-US" sz="2000" b="1" dirty="0" err="1" smtClean="0"/>
              <a:t>Balasubramanian</a:t>
            </a:r>
            <a:endParaRPr lang="en-IN" altLang="en-US" sz="2000" b="1" dirty="0" smtClean="0"/>
          </a:p>
          <a:p>
            <a:pPr marL="0" indent="0" algn="ctr">
              <a:buFont typeface="Arial" pitchFamily="34" charset="0"/>
              <a:buNone/>
            </a:pPr>
            <a:r>
              <a:rPr lang="en-IN" altLang="en-US" sz="2000" b="1" dirty="0" smtClean="0"/>
              <a:t>Professor</a:t>
            </a:r>
          </a:p>
          <a:p>
            <a:pPr marL="0" indent="0" algn="ctr">
              <a:buFont typeface="Arial" pitchFamily="34" charset="0"/>
              <a:buNone/>
            </a:pPr>
            <a:r>
              <a:rPr lang="en-IN" altLang="en-US" sz="2000" b="1" dirty="0" smtClean="0"/>
              <a:t>Department of Computer Science and Engineering</a:t>
            </a:r>
          </a:p>
          <a:p>
            <a:pPr marL="0" indent="0" algn="ctr">
              <a:buFont typeface="Arial" pitchFamily="34" charset="0"/>
              <a:buNone/>
            </a:pPr>
            <a:r>
              <a:rPr lang="en-IN" altLang="en-US" sz="2000" b="1" dirty="0" smtClean="0"/>
              <a:t>Indian Institute of Technology </a:t>
            </a:r>
            <a:r>
              <a:rPr lang="en-IN" altLang="en-US" sz="2000" b="1" dirty="0" err="1" smtClean="0"/>
              <a:t>Roorkee</a:t>
            </a:r>
            <a:endParaRPr lang="en-IN" altLang="en-US" sz="2000" b="1" dirty="0" smtClean="0"/>
          </a:p>
          <a:p>
            <a:pPr marL="0" indent="0" algn="ctr">
              <a:buFont typeface="Arial" pitchFamily="34" charset="0"/>
              <a:buNone/>
            </a:pPr>
            <a:r>
              <a:rPr lang="en-IN" altLang="en-US" sz="2000" b="1" dirty="0" err="1" smtClean="0"/>
              <a:t>Roorkee</a:t>
            </a:r>
            <a:r>
              <a:rPr lang="en-IN" altLang="en-US" sz="2000" b="1" dirty="0" smtClean="0"/>
              <a:t> 247 667</a:t>
            </a:r>
          </a:p>
          <a:p>
            <a:pPr marL="0" indent="0" algn="ctr">
              <a:buFont typeface="Arial" pitchFamily="34" charset="0"/>
              <a:buNone/>
            </a:pPr>
            <a:r>
              <a:rPr lang="en-IN" altLang="en-US" sz="2000" b="1" dirty="0" smtClean="0">
                <a:hlinkClick r:id="rId2"/>
              </a:rPr>
              <a:t>balarfcs@iitr.ac.in</a:t>
            </a:r>
            <a:endParaRPr lang="en-IN" altLang="en-US" sz="2000" b="1" dirty="0" smtClean="0"/>
          </a:p>
          <a:p>
            <a:pPr marL="0" indent="0" algn="ctr">
              <a:buFont typeface="Arial" pitchFamily="34" charset="0"/>
              <a:buNone/>
            </a:pPr>
            <a:endParaRPr lang="en-IN" altLang="en-US" sz="2000" b="1" dirty="0" smtClean="0"/>
          </a:p>
          <a:p>
            <a:pPr marL="0" indent="0" algn="ctr">
              <a:buFont typeface="Arial" pitchFamily="34" charset="0"/>
              <a:buNone/>
            </a:pPr>
            <a:endParaRPr lang="en-US" altLang="en-US" sz="2000" b="1" dirty="0" smtClean="0"/>
          </a:p>
        </p:txBody>
      </p:sp>
      <p:pic>
        <p:nvPicPr>
          <p:cNvPr id="16388" name="Picture 2" descr="D:\SEMINAR\untitled (1)\Figures\logoforchanneli.jpg"/>
          <p:cNvPicPr>
            <a:picLocks noChangeAspect="1" noChangeArrowheads="1"/>
          </p:cNvPicPr>
          <p:nvPr/>
        </p:nvPicPr>
        <p:blipFill>
          <a:blip r:embed="rId3"/>
          <a:srcRect/>
          <a:stretch>
            <a:fillRect/>
          </a:stretch>
        </p:blipFill>
        <p:spPr bwMode="auto">
          <a:xfrm>
            <a:off x="1676400" y="3581400"/>
            <a:ext cx="1524000" cy="1539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704975" y="203200"/>
            <a:ext cx="7042150" cy="554038"/>
          </a:xfrm>
        </p:spPr>
        <p:txBody>
          <a:bodyPr/>
          <a:lstStyle/>
          <a:p>
            <a:r>
              <a:rPr lang="en-IN" altLang="en-US" smtClean="0"/>
              <a:t>Architecture of the framework</a:t>
            </a:r>
            <a:endParaRPr lang="en-US" altLang="en-US" smtClean="0"/>
          </a:p>
        </p:txBody>
      </p:sp>
      <p:pic>
        <p:nvPicPr>
          <p:cNvPr id="34819" name="Content Placeholder 3" descr="systemsetup.png"/>
          <p:cNvPicPr>
            <a:picLocks noGrp="1" noChangeAspect="1"/>
          </p:cNvPicPr>
          <p:nvPr>
            <p:ph sz="half" idx="2"/>
          </p:nvPr>
        </p:nvPicPr>
        <p:blipFill>
          <a:blip r:embed="rId2"/>
          <a:srcRect/>
          <a:stretch>
            <a:fillRect/>
          </a:stretch>
        </p:blipFill>
        <p:spPr>
          <a:xfrm>
            <a:off x="2857500" y="1174750"/>
            <a:ext cx="6361113" cy="5222875"/>
          </a:xfr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The extended Cohn-Kannade (CK+) database</a:t>
            </a:r>
          </a:p>
        </p:txBody>
      </p:sp>
      <p:sp>
        <p:nvSpPr>
          <p:cNvPr id="82947" name="Content Placeholder 2"/>
          <p:cNvSpPr>
            <a:spLocks noGrp="1"/>
          </p:cNvSpPr>
          <p:nvPr>
            <p:ph idx="1"/>
          </p:nvPr>
        </p:nvSpPr>
        <p:spPr/>
        <p:txBody>
          <a:bodyPr/>
          <a:lstStyle/>
          <a:p>
            <a:pPr>
              <a:buFont typeface="Arial" pitchFamily="34" charset="0"/>
              <a:buNone/>
            </a:pPr>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82949" name="Picture 2"/>
          <p:cNvPicPr>
            <a:picLocks noChangeAspect="1" noChangeArrowheads="1"/>
          </p:cNvPicPr>
          <p:nvPr/>
        </p:nvPicPr>
        <p:blipFill>
          <a:blip r:embed="rId2"/>
          <a:srcRect/>
          <a:stretch>
            <a:fillRect/>
          </a:stretch>
        </p:blipFill>
        <p:spPr bwMode="auto">
          <a:xfrm>
            <a:off x="2209800" y="1847850"/>
            <a:ext cx="7486650" cy="50101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endParaRPr lang="en-US" altLang="en-US" smtClean="0"/>
          </a:p>
        </p:txBody>
      </p:sp>
      <p:sp>
        <p:nvSpPr>
          <p:cNvPr id="83971"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83973" name="Picture 2"/>
          <p:cNvPicPr>
            <a:picLocks noChangeAspect="1" noChangeArrowheads="1"/>
          </p:cNvPicPr>
          <p:nvPr/>
        </p:nvPicPr>
        <p:blipFill>
          <a:blip r:embed="rId2"/>
          <a:srcRect/>
          <a:stretch>
            <a:fillRect/>
          </a:stretch>
        </p:blipFill>
        <p:spPr bwMode="auto">
          <a:xfrm>
            <a:off x="1524000" y="685800"/>
            <a:ext cx="9753600" cy="501967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ltLang="en-US" smtClean="0"/>
          </a:p>
        </p:txBody>
      </p:sp>
      <p:sp>
        <p:nvSpPr>
          <p:cNvPr id="84995"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84997" name="Picture 2"/>
          <p:cNvPicPr>
            <a:picLocks noChangeAspect="1" noChangeArrowheads="1"/>
          </p:cNvPicPr>
          <p:nvPr/>
        </p:nvPicPr>
        <p:blipFill>
          <a:blip r:embed="rId2"/>
          <a:srcRect/>
          <a:stretch>
            <a:fillRect/>
          </a:stretch>
        </p:blipFill>
        <p:spPr bwMode="auto">
          <a:xfrm>
            <a:off x="1524000" y="1066800"/>
            <a:ext cx="9691688" cy="52578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endParaRPr lang="en-US" altLang="en-US" smtClean="0"/>
          </a:p>
        </p:txBody>
      </p:sp>
      <p:sp>
        <p:nvSpPr>
          <p:cNvPr id="86019"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86021" name="Picture 2"/>
          <p:cNvPicPr>
            <a:picLocks noChangeAspect="1" noChangeArrowheads="1"/>
          </p:cNvPicPr>
          <p:nvPr/>
        </p:nvPicPr>
        <p:blipFill>
          <a:blip r:embed="rId2"/>
          <a:srcRect/>
          <a:stretch>
            <a:fillRect/>
          </a:stretch>
        </p:blipFill>
        <p:spPr bwMode="auto">
          <a:xfrm>
            <a:off x="1981200" y="1676400"/>
            <a:ext cx="8407400" cy="4262438"/>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endParaRPr lang="en-US" altLang="en-US" smtClean="0"/>
          </a:p>
        </p:txBody>
      </p:sp>
      <p:sp>
        <p:nvSpPr>
          <p:cNvPr id="87043" name="Content Placeholder 2"/>
          <p:cNvSpPr>
            <a:spLocks noGrp="1"/>
          </p:cNvSpPr>
          <p:nvPr>
            <p:ph idx="1"/>
          </p:nvPr>
        </p:nvSpPr>
        <p:spPr>
          <a:xfrm>
            <a:off x="1981200" y="1600200"/>
            <a:ext cx="8534400" cy="4525963"/>
          </a:xfrm>
        </p:spPr>
        <p:txBody>
          <a:bodyPr/>
          <a:lstStyle/>
          <a:p>
            <a:pPr algn="just"/>
            <a:r>
              <a:rPr lang="en-US" altLang="en-US" smtClean="0"/>
              <a:t>Script Independent Scene Text Segmentation using Fast Stroke Width Transform</a:t>
            </a:r>
            <a:br>
              <a:rPr lang="en-US" altLang="en-US" smtClean="0"/>
            </a:br>
            <a:r>
              <a:rPr lang="en-US" altLang="en-US" smtClean="0"/>
              <a:t>and GrabCut (</a:t>
            </a:r>
            <a:r>
              <a:rPr lang="en-US" altLang="en-US" b="1" smtClean="0"/>
              <a:t>ACPR’15</a:t>
            </a:r>
            <a:r>
              <a:rPr lang="en-US" altLang="en-US" smtClean="0"/>
              <a:t>), 3</a:t>
            </a:r>
            <a:r>
              <a:rPr lang="en-US" altLang="en-US" baseline="30000" smtClean="0"/>
              <a:t>rd</a:t>
            </a:r>
            <a:r>
              <a:rPr lang="en-US" altLang="en-US" smtClean="0"/>
              <a:t> IAPR Asian Conference on Pattern Recognition, November 3-6, 2015, Kuala Lumpur, MALAYSIA. </a:t>
            </a:r>
          </a:p>
          <a:p>
            <a:r>
              <a:rPr lang="en-US" altLang="en-US" smtClean="0"/>
              <a:t>Jay H. Bosamiya, Palash Agrawal, Partha Pratim Roy and </a:t>
            </a:r>
            <a:r>
              <a:rPr lang="en-US" altLang="en-US" b="1" smtClean="0"/>
              <a:t>Balasubramanian Raman </a:t>
            </a:r>
          </a:p>
          <a:p>
            <a:r>
              <a:rPr lang="en-US" altLang="en-US" smtClean="0"/>
              <a:t>pp. 151-155</a:t>
            </a:r>
            <a:endParaRPr lang="en-US" altLang="en-US" b="1"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1981200" y="381000"/>
            <a:ext cx="8229600" cy="1143000"/>
          </a:xfrm>
        </p:spPr>
        <p:txBody>
          <a:bodyPr/>
          <a:lstStyle/>
          <a:p>
            <a:r>
              <a:rPr lang="en-US" altLang="en-US" smtClean="0"/>
              <a:t>Script Independent Scene Text Segmentation </a:t>
            </a:r>
          </a:p>
        </p:txBody>
      </p:sp>
      <p:sp>
        <p:nvSpPr>
          <p:cNvPr id="88067" name="Content Placeholder 2"/>
          <p:cNvSpPr>
            <a:spLocks noGrp="1"/>
          </p:cNvSpPr>
          <p:nvPr>
            <p:ph idx="1"/>
          </p:nvPr>
        </p:nvSpPr>
        <p:spPr>
          <a:xfrm>
            <a:off x="1981200" y="1752600"/>
            <a:ext cx="8229600" cy="4525963"/>
          </a:xfrm>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dirty="0"/>
          </a:p>
        </p:txBody>
      </p:sp>
      <p:pic>
        <p:nvPicPr>
          <p:cNvPr id="88069" name="Picture 2"/>
          <p:cNvPicPr>
            <a:picLocks noChangeAspect="1" noChangeArrowheads="1"/>
          </p:cNvPicPr>
          <p:nvPr/>
        </p:nvPicPr>
        <p:blipFill>
          <a:blip r:embed="rId2"/>
          <a:srcRect/>
          <a:stretch>
            <a:fillRect/>
          </a:stretch>
        </p:blipFill>
        <p:spPr bwMode="auto">
          <a:xfrm>
            <a:off x="3048000" y="2209800"/>
            <a:ext cx="5632450" cy="29718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endParaRPr lang="en-US" altLang="en-US" smtClean="0"/>
          </a:p>
        </p:txBody>
      </p:sp>
      <p:sp>
        <p:nvSpPr>
          <p:cNvPr id="89091"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89093" name="Picture 2"/>
          <p:cNvPicPr>
            <a:picLocks noChangeAspect="1" noChangeArrowheads="1"/>
          </p:cNvPicPr>
          <p:nvPr/>
        </p:nvPicPr>
        <p:blipFill>
          <a:blip r:embed="rId2"/>
          <a:srcRect/>
          <a:stretch>
            <a:fillRect/>
          </a:stretch>
        </p:blipFill>
        <p:spPr bwMode="auto">
          <a:xfrm>
            <a:off x="1524000" y="1219200"/>
            <a:ext cx="8910638" cy="44196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endParaRPr lang="en-US" altLang="en-US" smtClean="0"/>
          </a:p>
        </p:txBody>
      </p:sp>
      <p:sp>
        <p:nvSpPr>
          <p:cNvPr id="90115"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0117" name="Picture 2"/>
          <p:cNvPicPr>
            <a:picLocks noChangeAspect="1" noChangeArrowheads="1"/>
          </p:cNvPicPr>
          <p:nvPr/>
        </p:nvPicPr>
        <p:blipFill>
          <a:blip r:embed="rId2"/>
          <a:srcRect/>
          <a:stretch>
            <a:fillRect/>
          </a:stretch>
        </p:blipFill>
        <p:spPr bwMode="auto">
          <a:xfrm>
            <a:off x="3067050" y="0"/>
            <a:ext cx="5391150" cy="639127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endParaRPr lang="en-US" altLang="en-US" smtClean="0"/>
          </a:p>
        </p:txBody>
      </p:sp>
      <p:sp>
        <p:nvSpPr>
          <p:cNvPr id="91139"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1141" name="Picture 2"/>
          <p:cNvPicPr>
            <a:picLocks noChangeAspect="1" noChangeArrowheads="1"/>
          </p:cNvPicPr>
          <p:nvPr/>
        </p:nvPicPr>
        <p:blipFill>
          <a:blip r:embed="rId2"/>
          <a:srcRect/>
          <a:stretch>
            <a:fillRect/>
          </a:stretch>
        </p:blipFill>
        <p:spPr bwMode="auto">
          <a:xfrm>
            <a:off x="2667000" y="152400"/>
            <a:ext cx="6781800" cy="60388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endParaRPr lang="en-US" altLang="en-US" smtClean="0"/>
          </a:p>
        </p:txBody>
      </p:sp>
      <p:sp>
        <p:nvSpPr>
          <p:cNvPr id="92163"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2165" name="Picture 2"/>
          <p:cNvPicPr>
            <a:picLocks noChangeAspect="1" noChangeArrowheads="1"/>
          </p:cNvPicPr>
          <p:nvPr/>
        </p:nvPicPr>
        <p:blipFill>
          <a:blip r:embed="rId2"/>
          <a:srcRect/>
          <a:stretch>
            <a:fillRect/>
          </a:stretch>
        </p:blipFill>
        <p:spPr bwMode="auto">
          <a:xfrm>
            <a:off x="2743200" y="2286000"/>
            <a:ext cx="6583363" cy="21336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704975" y="203200"/>
            <a:ext cx="7042150" cy="554038"/>
          </a:xfrm>
        </p:spPr>
        <p:txBody>
          <a:bodyPr/>
          <a:lstStyle/>
          <a:p>
            <a:r>
              <a:rPr lang="en-US" altLang="en-US" smtClean="0"/>
              <a:t>Users feedback and brain-activity maps</a:t>
            </a:r>
          </a:p>
        </p:txBody>
      </p:sp>
      <p:sp>
        <p:nvSpPr>
          <p:cNvPr id="35843" name="TextBox 5"/>
          <p:cNvSpPr txBox="1">
            <a:spLocks noChangeArrowheads="1"/>
          </p:cNvSpPr>
          <p:nvPr/>
        </p:nvSpPr>
        <p:spPr bwMode="auto">
          <a:xfrm>
            <a:off x="1524000" y="1054100"/>
            <a:ext cx="9144000" cy="1200150"/>
          </a:xfrm>
          <a:prstGeom prst="rect">
            <a:avLst/>
          </a:prstGeom>
          <a:noFill/>
          <a:ln w="9525">
            <a:noFill/>
            <a:miter lim="800000"/>
            <a:headEnd/>
            <a:tailEnd/>
          </a:ln>
        </p:spPr>
        <p:txBody>
          <a:bodyPr>
            <a:spAutoFit/>
          </a:bodyPr>
          <a:lstStyle/>
          <a:p>
            <a:pPr eaLnBrk="1" hangingPunct="1">
              <a:buFont typeface="Arial" pitchFamily="34" charset="0"/>
              <a:buChar char="•"/>
            </a:pPr>
            <a:r>
              <a:rPr lang="en-US" altLang="en-US" sz="2400"/>
              <a:t> Users feedback to different videos can be analyzed using their EEG signals and brain activity maps. </a:t>
            </a:r>
          </a:p>
          <a:p>
            <a:pPr eaLnBrk="1" hangingPunct="1"/>
            <a:endParaRPr lang="en-US" altLang="en-US" sz="2400"/>
          </a:p>
        </p:txBody>
      </p:sp>
      <p:pic>
        <p:nvPicPr>
          <p:cNvPr id="35844" name="Picture 6" descr="diffrating.png"/>
          <p:cNvPicPr>
            <a:picLocks noChangeAspect="1"/>
          </p:cNvPicPr>
          <p:nvPr/>
        </p:nvPicPr>
        <p:blipFill>
          <a:blip r:embed="rId2"/>
          <a:srcRect/>
          <a:stretch>
            <a:fillRect/>
          </a:stretch>
        </p:blipFill>
        <p:spPr bwMode="auto">
          <a:xfrm>
            <a:off x="1676400" y="1930400"/>
            <a:ext cx="8991600" cy="452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endParaRPr lang="en-US" altLang="en-US" smtClean="0"/>
          </a:p>
        </p:txBody>
      </p:sp>
      <p:sp>
        <p:nvSpPr>
          <p:cNvPr id="93187"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3189" name="Picture 2"/>
          <p:cNvPicPr>
            <a:picLocks noChangeAspect="1" noChangeArrowheads="1"/>
          </p:cNvPicPr>
          <p:nvPr/>
        </p:nvPicPr>
        <p:blipFill>
          <a:blip r:embed="rId2"/>
          <a:srcRect/>
          <a:stretch>
            <a:fillRect/>
          </a:stretch>
        </p:blipFill>
        <p:spPr bwMode="auto">
          <a:xfrm>
            <a:off x="3581400" y="609600"/>
            <a:ext cx="4876800" cy="58007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endParaRPr lang="en-US" altLang="en-US" smtClean="0"/>
          </a:p>
        </p:txBody>
      </p:sp>
      <p:sp>
        <p:nvSpPr>
          <p:cNvPr id="94211"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4213" name="Picture 2"/>
          <p:cNvPicPr>
            <a:picLocks noChangeAspect="1" noChangeArrowheads="1"/>
          </p:cNvPicPr>
          <p:nvPr/>
        </p:nvPicPr>
        <p:blipFill>
          <a:blip r:embed="rId2"/>
          <a:srcRect/>
          <a:stretch>
            <a:fillRect/>
          </a:stretch>
        </p:blipFill>
        <p:spPr bwMode="auto">
          <a:xfrm>
            <a:off x="2819400" y="2057400"/>
            <a:ext cx="6010275" cy="29337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endParaRPr lang="en-IN" altLang="en-US" smtClean="0"/>
          </a:p>
        </p:txBody>
      </p:sp>
      <p:sp>
        <p:nvSpPr>
          <p:cNvPr id="9523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5237" name="Picture 2"/>
          <p:cNvPicPr>
            <a:picLocks noChangeAspect="1" noChangeArrowheads="1"/>
          </p:cNvPicPr>
          <p:nvPr/>
        </p:nvPicPr>
        <p:blipFill>
          <a:blip r:embed="rId2"/>
          <a:srcRect/>
          <a:stretch>
            <a:fillRect/>
          </a:stretch>
        </p:blipFill>
        <p:spPr bwMode="auto">
          <a:xfrm>
            <a:off x="1600200" y="1905000"/>
            <a:ext cx="8901113" cy="34417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endParaRPr lang="en-IN" altLang="en-US" smtClean="0"/>
          </a:p>
        </p:txBody>
      </p:sp>
      <p:sp>
        <p:nvSpPr>
          <p:cNvPr id="9625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6261" name="Picture 2"/>
          <p:cNvPicPr>
            <a:picLocks noChangeAspect="1" noChangeArrowheads="1"/>
          </p:cNvPicPr>
          <p:nvPr/>
        </p:nvPicPr>
        <p:blipFill>
          <a:blip r:embed="rId2"/>
          <a:srcRect/>
          <a:stretch>
            <a:fillRect/>
          </a:stretch>
        </p:blipFill>
        <p:spPr bwMode="auto">
          <a:xfrm>
            <a:off x="2743200" y="1524000"/>
            <a:ext cx="6305550" cy="43053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endParaRPr lang="en-IN" altLang="en-US" smtClean="0"/>
          </a:p>
        </p:txBody>
      </p:sp>
      <p:sp>
        <p:nvSpPr>
          <p:cNvPr id="97283" name="Content Placeholder 2"/>
          <p:cNvSpPr>
            <a:spLocks noGrp="1"/>
          </p:cNvSpPr>
          <p:nvPr>
            <p:ph idx="1"/>
          </p:nvPr>
        </p:nvSpPr>
        <p:spPr>
          <a:xfrm>
            <a:off x="2209800" y="1676400"/>
            <a:ext cx="8229600" cy="4525963"/>
          </a:xfrm>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7285" name="Picture 2"/>
          <p:cNvPicPr>
            <a:picLocks noChangeAspect="1" noChangeArrowheads="1"/>
          </p:cNvPicPr>
          <p:nvPr/>
        </p:nvPicPr>
        <p:blipFill>
          <a:blip r:embed="rId2"/>
          <a:srcRect/>
          <a:stretch>
            <a:fillRect/>
          </a:stretch>
        </p:blipFill>
        <p:spPr bwMode="auto">
          <a:xfrm>
            <a:off x="2743200" y="719138"/>
            <a:ext cx="5715000" cy="54197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endParaRPr lang="en-IN" altLang="en-US" smtClean="0"/>
          </a:p>
        </p:txBody>
      </p:sp>
      <p:sp>
        <p:nvSpPr>
          <p:cNvPr id="98307"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8309" name="Picture 2"/>
          <p:cNvPicPr>
            <a:picLocks noChangeAspect="1" noChangeArrowheads="1"/>
          </p:cNvPicPr>
          <p:nvPr/>
        </p:nvPicPr>
        <p:blipFill>
          <a:blip r:embed="rId2"/>
          <a:srcRect/>
          <a:stretch>
            <a:fillRect/>
          </a:stretch>
        </p:blipFill>
        <p:spPr bwMode="auto">
          <a:xfrm>
            <a:off x="1743075" y="149225"/>
            <a:ext cx="8705850" cy="65595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endParaRPr lang="en-IN" altLang="en-US" smtClean="0"/>
          </a:p>
        </p:txBody>
      </p:sp>
      <p:sp>
        <p:nvSpPr>
          <p:cNvPr id="9933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99333" name="Picture 2"/>
          <p:cNvPicPr>
            <a:picLocks noChangeAspect="1" noChangeArrowheads="1"/>
          </p:cNvPicPr>
          <p:nvPr/>
        </p:nvPicPr>
        <p:blipFill>
          <a:blip r:embed="rId2"/>
          <a:srcRect/>
          <a:stretch>
            <a:fillRect/>
          </a:stretch>
        </p:blipFill>
        <p:spPr bwMode="auto">
          <a:xfrm>
            <a:off x="2495550" y="587375"/>
            <a:ext cx="7200900" cy="56832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endParaRPr lang="en-IN" altLang="en-US" smtClean="0"/>
          </a:p>
        </p:txBody>
      </p:sp>
      <p:sp>
        <p:nvSpPr>
          <p:cNvPr id="10035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100357" name="Picture 2"/>
          <p:cNvPicPr>
            <a:picLocks noChangeAspect="1" noChangeArrowheads="1"/>
          </p:cNvPicPr>
          <p:nvPr/>
        </p:nvPicPr>
        <p:blipFill>
          <a:blip r:embed="rId2"/>
          <a:srcRect/>
          <a:stretch>
            <a:fillRect/>
          </a:stretch>
        </p:blipFill>
        <p:spPr bwMode="auto">
          <a:xfrm>
            <a:off x="3276600" y="228600"/>
            <a:ext cx="5562600" cy="60706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1704975" y="203200"/>
            <a:ext cx="7042150" cy="554038"/>
          </a:xfrm>
        </p:spPr>
        <p:txBody>
          <a:bodyPr/>
          <a:lstStyle/>
          <a:p>
            <a:endParaRPr lang="en-US" altLang="en-US" smtClean="0"/>
          </a:p>
        </p:txBody>
      </p:sp>
      <p:sp>
        <p:nvSpPr>
          <p:cNvPr id="101379" name="Content Placeholder 2"/>
          <p:cNvSpPr>
            <a:spLocks noGrp="1"/>
          </p:cNvSpPr>
          <p:nvPr>
            <p:ph sz="half" idx="2"/>
          </p:nvPr>
        </p:nvSpPr>
        <p:spPr>
          <a:xfrm>
            <a:off x="1704975" y="1174750"/>
            <a:ext cx="8767763" cy="5222875"/>
          </a:xfrm>
        </p:spPr>
        <p:txBody>
          <a:bodyPr/>
          <a:lstStyle/>
          <a:p>
            <a:endParaRPr lang="en-US" altLang="en-US" smtClean="0"/>
          </a:p>
        </p:txBody>
      </p:sp>
      <p:pic>
        <p:nvPicPr>
          <p:cNvPr id="101381" name="Picture 5"/>
          <p:cNvPicPr>
            <a:picLocks noChangeAspect="1" noChangeArrowheads="1"/>
          </p:cNvPicPr>
          <p:nvPr/>
        </p:nvPicPr>
        <p:blipFill>
          <a:blip r:embed="rId2"/>
          <a:srcRect/>
          <a:stretch>
            <a:fillRect/>
          </a:stretch>
        </p:blipFill>
        <p:spPr bwMode="auto">
          <a:xfrm>
            <a:off x="1143000" y="1219200"/>
            <a:ext cx="1018032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p:cNvPicPr>
            <a:picLocks noChangeAspect="1"/>
          </p:cNvPicPr>
          <p:nvPr/>
        </p:nvPicPr>
        <p:blipFill>
          <a:blip r:embed="rId2"/>
          <a:srcRect/>
          <a:stretch>
            <a:fillRect/>
          </a:stretch>
        </p:blipFill>
        <p:spPr bwMode="auto">
          <a:xfrm>
            <a:off x="3479800" y="635000"/>
            <a:ext cx="5232400" cy="3302000"/>
          </a:xfrm>
          <a:prstGeom prst="rect">
            <a:avLst/>
          </a:prstGeom>
          <a:noFill/>
          <a:ln w="9525">
            <a:noFill/>
            <a:miter lim="800000"/>
            <a:headEnd/>
            <a:tailEnd/>
          </a:ln>
        </p:spPr>
      </p:pic>
      <p:sp>
        <p:nvSpPr>
          <p:cNvPr id="102403" name="TextBox 2"/>
          <p:cNvSpPr txBox="1">
            <a:spLocks noChangeArrowheads="1"/>
          </p:cNvSpPr>
          <p:nvPr/>
        </p:nvSpPr>
        <p:spPr bwMode="auto">
          <a:xfrm>
            <a:off x="2159000" y="4064000"/>
            <a:ext cx="7620000" cy="317500"/>
          </a:xfrm>
          <a:prstGeom prst="rect">
            <a:avLst/>
          </a:prstGeom>
          <a:noFill/>
          <a:ln w="9525">
            <a:noFill/>
            <a:miter lim="800000"/>
            <a:headEnd/>
            <a:tailEnd/>
          </a:ln>
        </p:spPr>
        <p:txBody>
          <a:bodyPr/>
          <a:lstStyle/>
          <a:p>
            <a:pPr eaLnBrk="1" hangingPunct="1"/>
            <a:r>
              <a:rPr lang="en-US" altLang="en-US" sz="1000"/>
              <a:t> Fig. 1. Example image pairs with kinship relation for two datasets: (a) KinFaceW-I and (b) KinFaceW-II. Four kin relations from top to bottom are father–son (F–S), father–daughter (F–D), mother–son (M–S), mother–daughter (M–D) respectively. Each row shows full...</a:t>
            </a:r>
          </a:p>
        </p:txBody>
      </p:sp>
      <p:sp>
        <p:nvSpPr>
          <p:cNvPr id="102404" name="TextBox 3"/>
          <p:cNvSpPr txBox="1">
            <a:spLocks noChangeArrowheads="1"/>
          </p:cNvSpPr>
          <p:nvPr/>
        </p:nvSpPr>
        <p:spPr bwMode="auto">
          <a:xfrm>
            <a:off x="2159000" y="4889500"/>
            <a:ext cx="7620000" cy="254000"/>
          </a:xfrm>
          <a:prstGeom prst="rect">
            <a:avLst/>
          </a:prstGeom>
          <a:noFill/>
          <a:ln w="9525">
            <a:noFill/>
            <a:miter lim="800000"/>
            <a:headEnd/>
            <a:tailEnd/>
          </a:ln>
        </p:spPr>
        <p:txBody>
          <a:bodyPr/>
          <a:lstStyle/>
          <a:p>
            <a:pPr eaLnBrk="1" hangingPunct="1"/>
            <a:r>
              <a:rPr lang="en-US" altLang="en-US" sz="1000"/>
              <a:t>Bhavik Patel,  R.P. Maheshwari,  Balasubramanian Raman</a:t>
            </a:r>
          </a:p>
        </p:txBody>
      </p:sp>
      <p:sp>
        <p:nvSpPr>
          <p:cNvPr id="102405" name="TextBox 4"/>
          <p:cNvSpPr txBox="1">
            <a:spLocks noChangeArrowheads="1"/>
          </p:cNvSpPr>
          <p:nvPr/>
        </p:nvSpPr>
        <p:spPr bwMode="auto">
          <a:xfrm>
            <a:off x="2159000" y="5270500"/>
            <a:ext cx="7620000" cy="254000"/>
          </a:xfrm>
          <a:prstGeom prst="rect">
            <a:avLst/>
          </a:prstGeom>
          <a:noFill/>
          <a:ln w="9525">
            <a:noFill/>
            <a:miter lim="800000"/>
            <a:headEnd/>
            <a:tailEnd/>
          </a:ln>
        </p:spPr>
        <p:txBody>
          <a:bodyPr/>
          <a:lstStyle/>
          <a:p>
            <a:pPr eaLnBrk="1" hangingPunct="1"/>
            <a:r>
              <a:rPr lang="en-US" altLang="en-US" sz="1000" b="1"/>
              <a:t> Evaluation of periocular features for kinship verification in the wild</a:t>
            </a:r>
          </a:p>
        </p:txBody>
      </p:sp>
      <p:sp>
        <p:nvSpPr>
          <p:cNvPr id="102406" name="TextBox 5"/>
          <p:cNvSpPr txBox="1">
            <a:spLocks noChangeArrowheads="1"/>
          </p:cNvSpPr>
          <p:nvPr/>
        </p:nvSpPr>
        <p:spPr bwMode="auto">
          <a:xfrm>
            <a:off x="2159000" y="5651500"/>
            <a:ext cx="7620000" cy="254000"/>
          </a:xfrm>
          <a:prstGeom prst="rect">
            <a:avLst/>
          </a:prstGeom>
          <a:noFill/>
          <a:ln w="9525">
            <a:noFill/>
            <a:miter lim="800000"/>
            <a:headEnd/>
            <a:tailEnd/>
          </a:ln>
        </p:spPr>
        <p:txBody>
          <a:bodyPr/>
          <a:lstStyle/>
          <a:p>
            <a:pPr eaLnBrk="1" hangingPunct="1"/>
            <a:r>
              <a:rPr lang="en-US" altLang="en-US" sz="1000" dirty="0"/>
              <a:t>Computer Vision and </a:t>
            </a:r>
            <a:r>
              <a:rPr lang="en-US" altLang="en-US" sz="1000" dirty="0" smtClean="0"/>
              <a:t> Image </a:t>
            </a:r>
            <a:r>
              <a:rPr lang="en-US" altLang="en-US" sz="1000" dirty="0"/>
              <a:t>Understanding, </a:t>
            </a:r>
            <a:r>
              <a:rPr lang="en-US" altLang="en-US" sz="1000" dirty="0" smtClean="0"/>
              <a:t>160:24–35, 2017.</a:t>
            </a:r>
            <a:endParaRPr lang="en-US" altLang="en-US" sz="1000" dirty="0"/>
          </a:p>
        </p:txBody>
      </p:sp>
      <p:sp>
        <p:nvSpPr>
          <p:cNvPr id="102407" name="TextBox 6"/>
          <p:cNvSpPr txBox="1">
            <a:spLocks noChangeArrowheads="1"/>
          </p:cNvSpPr>
          <p:nvPr/>
        </p:nvSpPr>
        <p:spPr bwMode="auto">
          <a:xfrm>
            <a:off x="2159000" y="6032500"/>
            <a:ext cx="7620000" cy="254000"/>
          </a:xfrm>
          <a:prstGeom prst="rect">
            <a:avLst/>
          </a:prstGeom>
          <a:noFill/>
          <a:ln w="9525">
            <a:noFill/>
            <a:miter lim="800000"/>
            <a:headEnd/>
            <a:tailEnd/>
          </a:ln>
        </p:spPr>
        <p:txBody>
          <a:bodyPr/>
          <a:lstStyle/>
          <a:p>
            <a:pPr eaLnBrk="1" hangingPunct="1"/>
            <a:r>
              <a:rPr lang="en-US" altLang="en-US" sz="1000"/>
              <a:t>http://dx.doi.org/10.1016/j.cviu.2017.04.009</a:t>
            </a: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04975" y="203200"/>
            <a:ext cx="7042150" cy="554038"/>
          </a:xfrm>
        </p:spPr>
        <p:txBody>
          <a:bodyPr/>
          <a:lstStyle/>
          <a:p>
            <a:r>
              <a:rPr lang="en-US" altLang="en-US" dirty="0" smtClean="0"/>
              <a:t>Sentiment Analysis</a:t>
            </a:r>
          </a:p>
        </p:txBody>
      </p:sp>
      <p:sp>
        <p:nvSpPr>
          <p:cNvPr id="36867" name="Content Placeholder 2"/>
          <p:cNvSpPr>
            <a:spLocks noGrp="1"/>
          </p:cNvSpPr>
          <p:nvPr>
            <p:ph sz="half" idx="2"/>
          </p:nvPr>
        </p:nvSpPr>
        <p:spPr>
          <a:xfrm>
            <a:off x="1704975" y="1174750"/>
            <a:ext cx="8905875" cy="5222875"/>
          </a:xfrm>
        </p:spPr>
        <p:txBody>
          <a:bodyPr/>
          <a:lstStyle/>
          <a:p>
            <a:pPr algn="just"/>
            <a:r>
              <a:rPr lang="en-US" altLang="en-US" sz="2000" smtClean="0">
                <a:solidFill>
                  <a:srgbClr val="000000"/>
                </a:solidFill>
                <a:latin typeface="cmr10"/>
              </a:rPr>
              <a:t>Sentiment Analysis of the users comments on Youtube have been performed to extract the global rating (Polarity Score) of the videos. </a:t>
            </a:r>
          </a:p>
          <a:p>
            <a:pPr algn="just">
              <a:buFont typeface="Arial" pitchFamily="34" charset="0"/>
              <a:buNone/>
            </a:pPr>
            <a:endParaRPr lang="en-US" altLang="en-US" sz="2000" smtClean="0">
              <a:solidFill>
                <a:srgbClr val="000000"/>
              </a:solidFill>
              <a:latin typeface="cmr10"/>
            </a:endParaRPr>
          </a:p>
        </p:txBody>
      </p:sp>
      <p:pic>
        <p:nvPicPr>
          <p:cNvPr id="36868" name="Picture 8" descr="presentation13.png"/>
          <p:cNvPicPr>
            <a:picLocks noChangeAspect="1"/>
          </p:cNvPicPr>
          <p:nvPr/>
        </p:nvPicPr>
        <p:blipFill>
          <a:blip r:embed="rId2"/>
          <a:srcRect/>
          <a:stretch>
            <a:fillRect/>
          </a:stretch>
        </p:blipFill>
        <p:spPr bwMode="auto">
          <a:xfrm>
            <a:off x="1524000" y="2184400"/>
            <a:ext cx="9144000" cy="402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p:cNvPicPr>
            <a:picLocks noChangeAspect="1"/>
          </p:cNvPicPr>
          <p:nvPr/>
        </p:nvPicPr>
        <p:blipFill>
          <a:blip r:embed="rId2"/>
          <a:srcRect/>
          <a:stretch>
            <a:fillRect/>
          </a:stretch>
        </p:blipFill>
        <p:spPr bwMode="auto">
          <a:xfrm>
            <a:off x="4114800" y="457200"/>
            <a:ext cx="4572000" cy="5503863"/>
          </a:xfrm>
          <a:prstGeom prst="rect">
            <a:avLst/>
          </a:prstGeom>
          <a:noFill/>
          <a:ln w="9525">
            <a:noFill/>
            <a:miter lim="800000"/>
            <a:headEnd/>
            <a:tailEnd/>
          </a:ln>
        </p:spPr>
      </p:pic>
      <p:sp>
        <p:nvSpPr>
          <p:cNvPr id="103427" name="TextBox 2"/>
          <p:cNvSpPr txBox="1">
            <a:spLocks noChangeArrowheads="1"/>
          </p:cNvSpPr>
          <p:nvPr/>
        </p:nvSpPr>
        <p:spPr bwMode="auto">
          <a:xfrm>
            <a:off x="2286000" y="6172200"/>
            <a:ext cx="7620000" cy="317500"/>
          </a:xfrm>
          <a:prstGeom prst="rect">
            <a:avLst/>
          </a:prstGeom>
          <a:noFill/>
          <a:ln w="9525">
            <a:noFill/>
            <a:miter lim="800000"/>
            <a:headEnd/>
            <a:tailEnd/>
          </a:ln>
        </p:spPr>
        <p:txBody>
          <a:bodyPr/>
          <a:lstStyle/>
          <a:p>
            <a:pPr eaLnBrk="1" hangingPunct="1"/>
            <a:r>
              <a:rPr lang="en-US" altLang="en-US" sz="1000"/>
              <a:t> Fig. 2. Processing flow of the proposed method during training stage.</a:t>
            </a:r>
          </a:p>
        </p:txBody>
      </p:sp>
      <p:sp>
        <p:nvSpPr>
          <p:cNvPr id="103428" name="TextBox 5"/>
          <p:cNvSpPr txBox="1">
            <a:spLocks noChangeArrowheads="1"/>
          </p:cNvSpPr>
          <p:nvPr/>
        </p:nvSpPr>
        <p:spPr bwMode="auto">
          <a:xfrm>
            <a:off x="2159000" y="5651500"/>
            <a:ext cx="7620000" cy="254000"/>
          </a:xfrm>
          <a:prstGeom prst="rect">
            <a:avLst/>
          </a:prstGeom>
          <a:noFill/>
          <a:ln w="9525">
            <a:noFill/>
            <a:miter lim="800000"/>
            <a:headEnd/>
            <a:tailEnd/>
          </a:ln>
        </p:spPr>
        <p:txBody>
          <a:bodyPr/>
          <a:lstStyle/>
          <a:p>
            <a:pPr eaLnBrk="1" hangingPunct="1"/>
            <a:endParaRPr lang="en-US" altLang="en-US" sz="1000"/>
          </a:p>
        </p:txBody>
      </p:sp>
      <p:sp>
        <p:nvSpPr>
          <p:cNvPr id="103429" name="TextBox 6"/>
          <p:cNvSpPr txBox="1">
            <a:spLocks noChangeArrowheads="1"/>
          </p:cNvSpPr>
          <p:nvPr/>
        </p:nvSpPr>
        <p:spPr bwMode="auto">
          <a:xfrm>
            <a:off x="2159000" y="6032500"/>
            <a:ext cx="7620000" cy="254000"/>
          </a:xfrm>
          <a:prstGeom prst="rect">
            <a:avLst/>
          </a:prstGeom>
          <a:noFill/>
          <a:ln w="9525">
            <a:noFill/>
            <a:miter lim="800000"/>
            <a:headEnd/>
            <a:tailEnd/>
          </a:ln>
        </p:spPr>
        <p:txBody>
          <a:bodyPr/>
          <a:lstStyle/>
          <a:p>
            <a:pPr eaLnBrk="1" hangingPunct="1"/>
            <a:endParaRPr lang="en-US" altLang="en-US" sz="1000"/>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p:cNvPicPr>
            <a:picLocks noChangeAspect="1"/>
          </p:cNvPicPr>
          <p:nvPr/>
        </p:nvPicPr>
        <p:blipFill>
          <a:blip r:embed="rId2"/>
          <a:srcRect/>
          <a:stretch>
            <a:fillRect/>
          </a:stretch>
        </p:blipFill>
        <p:spPr bwMode="auto">
          <a:xfrm>
            <a:off x="2870200" y="635000"/>
            <a:ext cx="6451600" cy="2451100"/>
          </a:xfrm>
          <a:prstGeom prst="rect">
            <a:avLst/>
          </a:prstGeom>
          <a:noFill/>
          <a:ln w="9525">
            <a:noFill/>
            <a:miter lim="800000"/>
            <a:headEnd/>
            <a:tailEnd/>
          </a:ln>
        </p:spPr>
      </p:pic>
      <p:sp>
        <p:nvSpPr>
          <p:cNvPr id="104451" name="TextBox 2"/>
          <p:cNvSpPr txBox="1">
            <a:spLocks noChangeArrowheads="1"/>
          </p:cNvSpPr>
          <p:nvPr/>
        </p:nvSpPr>
        <p:spPr bwMode="auto">
          <a:xfrm>
            <a:off x="2159000" y="4064000"/>
            <a:ext cx="7620000" cy="317500"/>
          </a:xfrm>
          <a:prstGeom prst="rect">
            <a:avLst/>
          </a:prstGeom>
          <a:noFill/>
          <a:ln w="9525">
            <a:noFill/>
            <a:miter lim="800000"/>
            <a:headEnd/>
            <a:tailEnd/>
          </a:ln>
        </p:spPr>
        <p:txBody>
          <a:bodyPr/>
          <a:lstStyle/>
          <a:p>
            <a:pPr eaLnBrk="1" hangingPunct="1"/>
            <a:r>
              <a:rPr lang="en-US" altLang="en-US" sz="1000"/>
              <a:t> Fig. 3. Processing flow of the proposed method during testing stage.</a:t>
            </a:r>
          </a:p>
        </p:txBody>
      </p:sp>
      <p:sp>
        <p:nvSpPr>
          <p:cNvPr id="104452" name="TextBox 3"/>
          <p:cNvSpPr txBox="1">
            <a:spLocks noChangeArrowheads="1"/>
          </p:cNvSpPr>
          <p:nvPr/>
        </p:nvSpPr>
        <p:spPr bwMode="auto">
          <a:xfrm>
            <a:off x="2159000" y="4889500"/>
            <a:ext cx="7620000" cy="254000"/>
          </a:xfrm>
          <a:prstGeom prst="rect">
            <a:avLst/>
          </a:prstGeom>
          <a:noFill/>
          <a:ln w="9525">
            <a:noFill/>
            <a:miter lim="800000"/>
            <a:headEnd/>
            <a:tailEnd/>
          </a:ln>
        </p:spPr>
        <p:txBody>
          <a:bodyPr/>
          <a:lstStyle/>
          <a:p>
            <a:pPr eaLnBrk="1" hangingPunct="1"/>
            <a:r>
              <a:rPr lang="en-US" altLang="en-US" sz="1000"/>
              <a:t>Bhavik Patel,  R.P. Maheshwari,  Balasubramanian Raman</a:t>
            </a:r>
          </a:p>
        </p:txBody>
      </p:sp>
      <p:sp>
        <p:nvSpPr>
          <p:cNvPr id="104453" name="TextBox 4"/>
          <p:cNvSpPr txBox="1">
            <a:spLocks noChangeArrowheads="1"/>
          </p:cNvSpPr>
          <p:nvPr/>
        </p:nvSpPr>
        <p:spPr bwMode="auto">
          <a:xfrm>
            <a:off x="2159000" y="5270500"/>
            <a:ext cx="7620000" cy="254000"/>
          </a:xfrm>
          <a:prstGeom prst="rect">
            <a:avLst/>
          </a:prstGeom>
          <a:noFill/>
          <a:ln w="9525">
            <a:noFill/>
            <a:miter lim="800000"/>
            <a:headEnd/>
            <a:tailEnd/>
          </a:ln>
        </p:spPr>
        <p:txBody>
          <a:bodyPr/>
          <a:lstStyle/>
          <a:p>
            <a:pPr eaLnBrk="1" hangingPunct="1"/>
            <a:r>
              <a:rPr lang="en-US" altLang="en-US" sz="1000" b="1"/>
              <a:t> Evaluation of periocular features for kinship verification in the wild</a:t>
            </a:r>
          </a:p>
        </p:txBody>
      </p:sp>
      <p:sp>
        <p:nvSpPr>
          <p:cNvPr id="104454" name="TextBox 5"/>
          <p:cNvSpPr txBox="1">
            <a:spLocks noChangeArrowheads="1"/>
          </p:cNvSpPr>
          <p:nvPr/>
        </p:nvSpPr>
        <p:spPr bwMode="auto">
          <a:xfrm>
            <a:off x="2159000" y="5651500"/>
            <a:ext cx="7620000" cy="254000"/>
          </a:xfrm>
          <a:prstGeom prst="rect">
            <a:avLst/>
          </a:prstGeom>
          <a:noFill/>
          <a:ln w="9525">
            <a:noFill/>
            <a:miter lim="800000"/>
            <a:headEnd/>
            <a:tailEnd/>
          </a:ln>
        </p:spPr>
        <p:txBody>
          <a:bodyPr/>
          <a:lstStyle/>
          <a:p>
            <a:pPr eaLnBrk="1" hangingPunct="1"/>
            <a:r>
              <a:rPr lang="en-US" altLang="en-US" sz="1000" dirty="0" smtClean="0"/>
              <a:t>Computer Vision and  Image Understanding, 160:24–35, 2017.</a:t>
            </a:r>
            <a:endParaRPr lang="en-US" altLang="en-US" sz="1000" dirty="0"/>
          </a:p>
        </p:txBody>
      </p:sp>
      <p:sp>
        <p:nvSpPr>
          <p:cNvPr id="104455" name="TextBox 6"/>
          <p:cNvSpPr txBox="1">
            <a:spLocks noChangeArrowheads="1"/>
          </p:cNvSpPr>
          <p:nvPr/>
        </p:nvSpPr>
        <p:spPr bwMode="auto">
          <a:xfrm>
            <a:off x="2159000" y="6032500"/>
            <a:ext cx="7620000" cy="254000"/>
          </a:xfrm>
          <a:prstGeom prst="rect">
            <a:avLst/>
          </a:prstGeom>
          <a:noFill/>
          <a:ln w="9525">
            <a:noFill/>
            <a:miter lim="800000"/>
            <a:headEnd/>
            <a:tailEnd/>
          </a:ln>
        </p:spPr>
        <p:txBody>
          <a:bodyPr/>
          <a:lstStyle/>
          <a:p>
            <a:pPr eaLnBrk="1" hangingPunct="1"/>
            <a:r>
              <a:rPr lang="en-US" altLang="en-US" sz="1000"/>
              <a:t>http://dx.doi.org/10.1016/j.cviu.2017.04.009</a:t>
            </a: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p:cNvPicPr>
            <a:picLocks noChangeAspect="1"/>
          </p:cNvPicPr>
          <p:nvPr/>
        </p:nvPicPr>
        <p:blipFill>
          <a:blip r:embed="rId2"/>
          <a:srcRect/>
          <a:stretch>
            <a:fillRect/>
          </a:stretch>
        </p:blipFill>
        <p:spPr bwMode="auto">
          <a:xfrm>
            <a:off x="3289300" y="635000"/>
            <a:ext cx="5613400" cy="3302000"/>
          </a:xfrm>
          <a:prstGeom prst="rect">
            <a:avLst/>
          </a:prstGeom>
          <a:noFill/>
          <a:ln w="9525">
            <a:noFill/>
            <a:miter lim="800000"/>
            <a:headEnd/>
            <a:tailEnd/>
          </a:ln>
        </p:spPr>
      </p:pic>
      <p:sp>
        <p:nvSpPr>
          <p:cNvPr id="105475" name="TextBox 2"/>
          <p:cNvSpPr txBox="1">
            <a:spLocks noChangeArrowheads="1"/>
          </p:cNvSpPr>
          <p:nvPr/>
        </p:nvSpPr>
        <p:spPr bwMode="auto">
          <a:xfrm>
            <a:off x="2159000" y="4064000"/>
            <a:ext cx="7620000" cy="317500"/>
          </a:xfrm>
          <a:prstGeom prst="rect">
            <a:avLst/>
          </a:prstGeom>
          <a:noFill/>
          <a:ln w="9525">
            <a:noFill/>
            <a:miter lim="800000"/>
            <a:headEnd/>
            <a:tailEnd/>
          </a:ln>
        </p:spPr>
        <p:txBody>
          <a:bodyPr/>
          <a:lstStyle/>
          <a:p>
            <a:pPr eaLnBrk="1" hangingPunct="1"/>
            <a:r>
              <a:rPr lang="en-US" altLang="en-US" sz="1000"/>
              <a:t> Fig. 4. Information fusion of left and right periocular regions using BNRML framework.</a:t>
            </a:r>
          </a:p>
        </p:txBody>
      </p:sp>
      <p:sp>
        <p:nvSpPr>
          <p:cNvPr id="105476" name="TextBox 3"/>
          <p:cNvSpPr txBox="1">
            <a:spLocks noChangeArrowheads="1"/>
          </p:cNvSpPr>
          <p:nvPr/>
        </p:nvSpPr>
        <p:spPr bwMode="auto">
          <a:xfrm>
            <a:off x="2159000" y="4889500"/>
            <a:ext cx="7620000" cy="254000"/>
          </a:xfrm>
          <a:prstGeom prst="rect">
            <a:avLst/>
          </a:prstGeom>
          <a:noFill/>
          <a:ln w="9525">
            <a:noFill/>
            <a:miter lim="800000"/>
            <a:headEnd/>
            <a:tailEnd/>
          </a:ln>
        </p:spPr>
        <p:txBody>
          <a:bodyPr/>
          <a:lstStyle/>
          <a:p>
            <a:pPr eaLnBrk="1" hangingPunct="1"/>
            <a:r>
              <a:rPr lang="en-US" altLang="en-US" sz="1000"/>
              <a:t>Bhavik Patel,  R.P. Maheshwari,  Balasubramanian Raman</a:t>
            </a:r>
          </a:p>
        </p:txBody>
      </p:sp>
      <p:sp>
        <p:nvSpPr>
          <p:cNvPr id="105477" name="TextBox 4"/>
          <p:cNvSpPr txBox="1">
            <a:spLocks noChangeArrowheads="1"/>
          </p:cNvSpPr>
          <p:nvPr/>
        </p:nvSpPr>
        <p:spPr bwMode="auto">
          <a:xfrm>
            <a:off x="2159000" y="5270500"/>
            <a:ext cx="7620000" cy="254000"/>
          </a:xfrm>
          <a:prstGeom prst="rect">
            <a:avLst/>
          </a:prstGeom>
          <a:noFill/>
          <a:ln w="9525">
            <a:noFill/>
            <a:miter lim="800000"/>
            <a:headEnd/>
            <a:tailEnd/>
          </a:ln>
        </p:spPr>
        <p:txBody>
          <a:bodyPr/>
          <a:lstStyle/>
          <a:p>
            <a:pPr eaLnBrk="1" hangingPunct="1"/>
            <a:r>
              <a:rPr lang="en-US" altLang="en-US" sz="1000" b="1"/>
              <a:t> Evaluation of periocular features for kinship verification in the wild</a:t>
            </a:r>
          </a:p>
        </p:txBody>
      </p:sp>
      <p:sp>
        <p:nvSpPr>
          <p:cNvPr id="105478" name="TextBox 5"/>
          <p:cNvSpPr txBox="1">
            <a:spLocks noChangeArrowheads="1"/>
          </p:cNvSpPr>
          <p:nvPr/>
        </p:nvSpPr>
        <p:spPr bwMode="auto">
          <a:xfrm>
            <a:off x="2159000" y="5651500"/>
            <a:ext cx="7620000" cy="254000"/>
          </a:xfrm>
          <a:prstGeom prst="rect">
            <a:avLst/>
          </a:prstGeom>
          <a:noFill/>
          <a:ln w="9525">
            <a:noFill/>
            <a:miter lim="800000"/>
            <a:headEnd/>
            <a:tailEnd/>
          </a:ln>
        </p:spPr>
        <p:txBody>
          <a:bodyPr/>
          <a:lstStyle/>
          <a:p>
            <a:pPr eaLnBrk="1" hangingPunct="1"/>
            <a:r>
              <a:rPr lang="en-US" altLang="en-US" sz="1000" dirty="0" smtClean="0"/>
              <a:t>Computer Vision and  Image Understanding, 160:24–35, 2017.</a:t>
            </a:r>
            <a:endParaRPr lang="en-US" altLang="en-US" sz="1000" dirty="0"/>
          </a:p>
        </p:txBody>
      </p:sp>
      <p:sp>
        <p:nvSpPr>
          <p:cNvPr id="105479" name="TextBox 6"/>
          <p:cNvSpPr txBox="1">
            <a:spLocks noChangeArrowheads="1"/>
          </p:cNvSpPr>
          <p:nvPr/>
        </p:nvSpPr>
        <p:spPr bwMode="auto">
          <a:xfrm>
            <a:off x="2159000" y="6032500"/>
            <a:ext cx="7620000" cy="254000"/>
          </a:xfrm>
          <a:prstGeom prst="rect">
            <a:avLst/>
          </a:prstGeom>
          <a:noFill/>
          <a:ln w="9525">
            <a:noFill/>
            <a:miter lim="800000"/>
            <a:headEnd/>
            <a:tailEnd/>
          </a:ln>
        </p:spPr>
        <p:txBody>
          <a:bodyPr/>
          <a:lstStyle/>
          <a:p>
            <a:pPr eaLnBrk="1" hangingPunct="1"/>
            <a:r>
              <a:rPr lang="en-US" altLang="en-US" sz="1000"/>
              <a:t>http://dx.doi.org/10.1016/j.cviu.2017.04.009</a:t>
            </a: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endParaRPr lang="en-US" altLang="en-US" smtClean="0"/>
          </a:p>
        </p:txBody>
      </p:sp>
      <p:sp>
        <p:nvSpPr>
          <p:cNvPr id="106499" name="Content Placeholder 2"/>
          <p:cNvSpPr>
            <a:spLocks noGrp="1"/>
          </p:cNvSpPr>
          <p:nvPr>
            <p:ph idx="1"/>
          </p:nvPr>
        </p:nvSpPr>
        <p:spPr/>
        <p:txBody>
          <a:bodyPr/>
          <a:lstStyle/>
          <a:p>
            <a:pPr algn="just"/>
            <a:r>
              <a:rPr lang="en-US" altLang="en-US" smtClean="0"/>
              <a:t>Datasets include four types of kin relations: father–son (F–S), father–daughter (F–D), mother–son (M–S) and mother–daughter (M–D).</a:t>
            </a:r>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endParaRPr lang="en-US" altLang="en-US" smtClean="0"/>
          </a:p>
        </p:txBody>
      </p:sp>
      <p:sp>
        <p:nvSpPr>
          <p:cNvPr id="107523"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107525" name="Picture 2"/>
          <p:cNvPicPr>
            <a:picLocks noChangeAspect="1" noChangeArrowheads="1"/>
          </p:cNvPicPr>
          <p:nvPr/>
        </p:nvPicPr>
        <p:blipFill>
          <a:blip r:embed="rId2"/>
          <a:srcRect/>
          <a:stretch>
            <a:fillRect/>
          </a:stretch>
        </p:blipFill>
        <p:spPr bwMode="auto">
          <a:xfrm>
            <a:off x="2743200" y="203200"/>
            <a:ext cx="6324600" cy="6084888"/>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1963400" cy="1143000"/>
          </a:xfrm>
        </p:spPr>
        <p:txBody>
          <a:bodyPr/>
          <a:lstStyle/>
          <a:p>
            <a:r>
              <a:rPr lang="en-US" b="1" dirty="0" smtClean="0"/>
              <a:t>This paper is referred by Andrew </a:t>
            </a:r>
            <a:r>
              <a:rPr lang="en-US" b="1" dirty="0" err="1" smtClean="0"/>
              <a:t>Zisserman’s</a:t>
            </a:r>
            <a:r>
              <a:rPr lang="en-US" b="1" dirty="0" smtClean="0"/>
              <a:t> group</a:t>
            </a:r>
            <a:endParaRPr lang="en-US" b="1" dirty="0"/>
          </a:p>
        </p:txBody>
      </p:sp>
      <p:sp>
        <p:nvSpPr>
          <p:cNvPr id="3" name="Content Placeholder 2"/>
          <p:cNvSpPr>
            <a:spLocks noGrp="1"/>
          </p:cNvSpPr>
          <p:nvPr>
            <p:ph idx="1"/>
          </p:nvPr>
        </p:nvSpPr>
        <p:spPr>
          <a:xfrm>
            <a:off x="609600" y="1752600"/>
            <a:ext cx="10972800" cy="4525963"/>
          </a:xfrm>
        </p:spPr>
        <p:txBody>
          <a:bodyPr/>
          <a:lstStyle/>
          <a:p>
            <a:r>
              <a:rPr lang="en-US" dirty="0" smtClean="0">
                <a:hlinkClick r:id="rId2"/>
              </a:rPr>
              <a:t>Mitchell Dawson</a:t>
            </a:r>
            <a:r>
              <a:rPr lang="en-US" dirty="0" smtClean="0"/>
              <a:t>, </a:t>
            </a:r>
            <a:r>
              <a:rPr lang="en-US" dirty="0" smtClean="0">
                <a:hlinkClick r:id="rId3"/>
              </a:rPr>
              <a:t>Andrew </a:t>
            </a:r>
            <a:r>
              <a:rPr lang="en-US" dirty="0" err="1" smtClean="0">
                <a:hlinkClick r:id="rId3"/>
              </a:rPr>
              <a:t>Zisserman</a:t>
            </a:r>
            <a:r>
              <a:rPr lang="en-US" dirty="0" smtClean="0"/>
              <a:t> and </a:t>
            </a:r>
            <a:r>
              <a:rPr lang="en-US" dirty="0" err="1" smtClean="0">
                <a:hlinkClick r:id="rId4"/>
              </a:rPr>
              <a:t>Christoffer</a:t>
            </a:r>
            <a:r>
              <a:rPr lang="en-US" dirty="0" smtClean="0">
                <a:hlinkClick r:id="rId4"/>
              </a:rPr>
              <a:t> </a:t>
            </a:r>
            <a:r>
              <a:rPr lang="en-US" dirty="0" err="1" smtClean="0">
                <a:hlinkClick r:id="rId4"/>
              </a:rPr>
              <a:t>Nellåker</a:t>
            </a:r>
            <a:r>
              <a:rPr lang="en-US" dirty="0" smtClean="0"/>
              <a:t>, </a:t>
            </a:r>
            <a:r>
              <a:rPr lang="en-US" b="1" dirty="0" smtClean="0"/>
              <a:t>From Same Photo: Cheating on Visual Kinship Challenges, ACCV 2018.</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146434" name="Picture 2"/>
          <p:cNvPicPr>
            <a:picLocks noChangeAspect="1" noChangeArrowheads="1"/>
          </p:cNvPicPr>
          <p:nvPr/>
        </p:nvPicPr>
        <p:blipFill>
          <a:blip r:embed="rId5"/>
          <a:srcRect/>
          <a:stretch>
            <a:fillRect/>
          </a:stretch>
        </p:blipFill>
        <p:spPr bwMode="auto">
          <a:xfrm>
            <a:off x="2209800" y="3429000"/>
            <a:ext cx="8763000" cy="291049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anim calcmode="lin" valueType="num">
                                      <p:cBhvr additive="base">
                                        <p:cTn id="7" dur="5000" fill="hold"/>
                                        <p:tgtEl>
                                          <p:spTgt spid="146434"/>
                                        </p:tgtEl>
                                        <p:attrNameLst>
                                          <p:attrName>ppt_x</p:attrName>
                                        </p:attrNameLst>
                                      </p:cBhvr>
                                      <p:tavLst>
                                        <p:tav tm="0">
                                          <p:val>
                                            <p:strVal val="#ppt_x"/>
                                          </p:val>
                                        </p:tav>
                                        <p:tav tm="100000">
                                          <p:val>
                                            <p:strVal val="#ppt_x"/>
                                          </p:val>
                                        </p:tav>
                                      </p:tavLst>
                                    </p:anim>
                                    <p:anim calcmode="lin" valueType="num">
                                      <p:cBhvr additive="base">
                                        <p:cTn id="8" dur="5000" fill="hold"/>
                                        <p:tgtEl>
                                          <p:spTgt spid="146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endParaRPr lang="en-US" altLang="en-US" smtClean="0"/>
          </a:p>
        </p:txBody>
      </p:sp>
      <p:sp>
        <p:nvSpPr>
          <p:cNvPr id="108547"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108549" name="Picture 5"/>
          <p:cNvPicPr>
            <a:picLocks noChangeAspect="1"/>
          </p:cNvPicPr>
          <p:nvPr/>
        </p:nvPicPr>
        <p:blipFill>
          <a:blip r:embed="rId2"/>
          <a:srcRect/>
          <a:stretch>
            <a:fillRect/>
          </a:stretch>
        </p:blipFill>
        <p:spPr bwMode="auto">
          <a:xfrm>
            <a:off x="1833563" y="1139825"/>
            <a:ext cx="8486775" cy="36766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1704975" y="203200"/>
            <a:ext cx="7042150" cy="554038"/>
          </a:xfrm>
        </p:spPr>
        <p:txBody>
          <a:bodyPr/>
          <a:lstStyle/>
          <a:p>
            <a:r>
              <a:rPr lang="en-US" altLang="en-US" smtClean="0"/>
              <a:t>PROPOSED METHOD</a:t>
            </a:r>
          </a:p>
        </p:txBody>
      </p:sp>
      <p:pic>
        <p:nvPicPr>
          <p:cNvPr id="109571" name="Content Placeholder 3"/>
          <p:cNvPicPr>
            <a:picLocks noGrp="1" noChangeAspect="1"/>
          </p:cNvPicPr>
          <p:nvPr>
            <p:ph sz="half" idx="2"/>
          </p:nvPr>
        </p:nvPicPr>
        <p:blipFill>
          <a:blip r:embed="rId2"/>
          <a:srcRect/>
          <a:stretch>
            <a:fillRect/>
          </a:stretch>
        </p:blipFill>
        <p:spPr>
          <a:xfrm>
            <a:off x="3417888" y="992188"/>
            <a:ext cx="5937250" cy="5405437"/>
          </a:xfr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1704975" y="203200"/>
            <a:ext cx="7042150" cy="554038"/>
          </a:xfrm>
        </p:spPr>
        <p:txBody>
          <a:bodyPr/>
          <a:lstStyle/>
          <a:p>
            <a:r>
              <a:rPr lang="en-US" altLang="en-US" smtClean="0"/>
              <a:t>RESULTS ANALYSIS</a:t>
            </a:r>
          </a:p>
        </p:txBody>
      </p:sp>
      <p:pic>
        <p:nvPicPr>
          <p:cNvPr id="110595" name="Content Placeholder 3"/>
          <p:cNvPicPr>
            <a:picLocks noGrp="1" noChangeAspect="1"/>
          </p:cNvPicPr>
          <p:nvPr>
            <p:ph sz="half" idx="2"/>
          </p:nvPr>
        </p:nvPicPr>
        <p:blipFill>
          <a:blip r:embed="rId2"/>
          <a:srcRect/>
          <a:stretch>
            <a:fillRect/>
          </a:stretch>
        </p:blipFill>
        <p:spPr>
          <a:xfrm>
            <a:off x="1690688" y="1293813"/>
            <a:ext cx="8767762" cy="1970087"/>
          </a:xfrm>
        </p:spPr>
      </p:pic>
      <p:pic>
        <p:nvPicPr>
          <p:cNvPr id="110596" name="Picture 4"/>
          <p:cNvPicPr>
            <a:picLocks noChangeAspect="1"/>
          </p:cNvPicPr>
          <p:nvPr/>
        </p:nvPicPr>
        <p:blipFill>
          <a:blip r:embed="rId3"/>
          <a:srcRect/>
          <a:stretch>
            <a:fillRect/>
          </a:stretch>
        </p:blipFill>
        <p:spPr bwMode="auto">
          <a:xfrm>
            <a:off x="1511300" y="3514725"/>
            <a:ext cx="9144000" cy="1990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1704975" y="203200"/>
            <a:ext cx="7042150" cy="554038"/>
          </a:xfrm>
        </p:spPr>
        <p:txBody>
          <a:bodyPr/>
          <a:lstStyle/>
          <a:p>
            <a:r>
              <a:rPr lang="en-US" altLang="en-US" smtClean="0"/>
              <a:t>RESULTS ANALYSIS</a:t>
            </a:r>
          </a:p>
        </p:txBody>
      </p:sp>
      <p:pic>
        <p:nvPicPr>
          <p:cNvPr id="111619" name="Content Placeholder 3"/>
          <p:cNvPicPr>
            <a:picLocks noGrp="1" noChangeAspect="1"/>
          </p:cNvPicPr>
          <p:nvPr>
            <p:ph sz="half" idx="2"/>
          </p:nvPr>
        </p:nvPicPr>
        <p:blipFill>
          <a:blip r:embed="rId2"/>
          <a:srcRect/>
          <a:stretch>
            <a:fillRect/>
          </a:stretch>
        </p:blipFill>
        <p:spPr>
          <a:xfrm>
            <a:off x="1704975" y="1593850"/>
            <a:ext cx="8767763" cy="2246313"/>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US" smtClean="0"/>
          </a:p>
        </p:txBody>
      </p:sp>
      <p:sp>
        <p:nvSpPr>
          <p:cNvPr id="19459"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19462" name="Picture 2"/>
          <p:cNvPicPr>
            <a:picLocks noChangeAspect="1" noChangeArrowheads="1"/>
          </p:cNvPicPr>
          <p:nvPr/>
        </p:nvPicPr>
        <p:blipFill>
          <a:blip r:embed="rId2"/>
          <a:srcRect/>
          <a:stretch>
            <a:fillRect/>
          </a:stretch>
        </p:blipFill>
        <p:spPr bwMode="auto">
          <a:xfrm>
            <a:off x="381000" y="152400"/>
            <a:ext cx="1181735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1704975" y="203200"/>
            <a:ext cx="7042150" cy="554038"/>
          </a:xfrm>
        </p:spPr>
        <p:txBody>
          <a:bodyPr/>
          <a:lstStyle/>
          <a:p>
            <a:endParaRPr lang="en-US" altLang="en-US" smtClean="0"/>
          </a:p>
        </p:txBody>
      </p:sp>
      <p:sp>
        <p:nvSpPr>
          <p:cNvPr id="112643" name="Content Placeholder 2"/>
          <p:cNvSpPr>
            <a:spLocks noGrp="1"/>
          </p:cNvSpPr>
          <p:nvPr>
            <p:ph sz="half" idx="2"/>
          </p:nvPr>
        </p:nvSpPr>
        <p:spPr>
          <a:xfrm>
            <a:off x="1704975" y="1174750"/>
            <a:ext cx="8767763" cy="5222875"/>
          </a:xfrm>
        </p:spPr>
        <p:txBody>
          <a:bodyPr/>
          <a:lstStyle/>
          <a:p>
            <a:r>
              <a:rPr lang="en-US" altLang="en-US" smtClean="0"/>
              <a:t>A computer vision framework for detecting and preventing Human-Elephant Collisions</a:t>
            </a:r>
          </a:p>
          <a:p>
            <a:r>
              <a:rPr lang="en-US" altLang="en-US" smtClean="0"/>
              <a:t>ICCV-W, 22-29 October 2017</a:t>
            </a:r>
          </a:p>
          <a:p>
            <a:r>
              <a:rPr lang="en-US" altLang="en-US" smtClean="0"/>
              <a:t>Venice, Italy</a:t>
            </a:r>
          </a:p>
          <a:p>
            <a:r>
              <a:rPr lang="en-US" altLang="en-US" smtClean="0"/>
              <a:t>pp. 2883-2890</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1704975" y="203200"/>
            <a:ext cx="7042150" cy="554038"/>
          </a:xfrm>
        </p:spPr>
        <p:txBody>
          <a:bodyPr/>
          <a:lstStyle/>
          <a:p>
            <a:endParaRPr lang="en-US" altLang="en-US" smtClean="0"/>
          </a:p>
        </p:txBody>
      </p:sp>
      <p:sp>
        <p:nvSpPr>
          <p:cNvPr id="113667" name="Content Placeholder 2"/>
          <p:cNvSpPr>
            <a:spLocks noGrp="1"/>
          </p:cNvSpPr>
          <p:nvPr>
            <p:ph sz="half" idx="2"/>
          </p:nvPr>
        </p:nvSpPr>
        <p:spPr>
          <a:xfrm>
            <a:off x="1704975" y="1174750"/>
            <a:ext cx="8767763" cy="5222875"/>
          </a:xfrm>
        </p:spPr>
        <p:txBody>
          <a:bodyPr/>
          <a:lstStyle/>
          <a:p>
            <a:endParaRPr lang="en-US" altLang="en-US" smtClean="0"/>
          </a:p>
        </p:txBody>
      </p:sp>
      <p:pic>
        <p:nvPicPr>
          <p:cNvPr id="113668" name="Picture 2"/>
          <p:cNvPicPr>
            <a:picLocks noChangeAspect="1" noChangeArrowheads="1"/>
          </p:cNvPicPr>
          <p:nvPr/>
        </p:nvPicPr>
        <p:blipFill>
          <a:blip r:embed="rId2"/>
          <a:srcRect/>
          <a:stretch>
            <a:fillRect/>
          </a:stretch>
        </p:blipFill>
        <p:spPr bwMode="auto">
          <a:xfrm>
            <a:off x="1771650" y="1252538"/>
            <a:ext cx="8648700" cy="435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1704975" y="203200"/>
            <a:ext cx="7042150" cy="554038"/>
          </a:xfrm>
        </p:spPr>
        <p:txBody>
          <a:bodyPr/>
          <a:lstStyle/>
          <a:p>
            <a:endParaRPr lang="en-US" altLang="en-US" smtClean="0"/>
          </a:p>
        </p:txBody>
      </p:sp>
      <p:sp>
        <p:nvSpPr>
          <p:cNvPr id="114691" name="Content Placeholder 2"/>
          <p:cNvSpPr>
            <a:spLocks noGrp="1"/>
          </p:cNvSpPr>
          <p:nvPr>
            <p:ph sz="half" idx="2"/>
          </p:nvPr>
        </p:nvSpPr>
        <p:spPr>
          <a:xfrm>
            <a:off x="1704975" y="1174750"/>
            <a:ext cx="8767763" cy="5222875"/>
          </a:xfrm>
        </p:spPr>
        <p:txBody>
          <a:bodyPr/>
          <a:lstStyle/>
          <a:p>
            <a:endParaRPr lang="en-US" altLang="en-US" smtClean="0"/>
          </a:p>
        </p:txBody>
      </p:sp>
      <p:pic>
        <p:nvPicPr>
          <p:cNvPr id="114692" name="Picture 2"/>
          <p:cNvPicPr>
            <a:picLocks noChangeAspect="1" noChangeArrowheads="1"/>
          </p:cNvPicPr>
          <p:nvPr/>
        </p:nvPicPr>
        <p:blipFill>
          <a:blip r:embed="rId2"/>
          <a:srcRect/>
          <a:stretch>
            <a:fillRect/>
          </a:stretch>
        </p:blipFill>
        <p:spPr bwMode="auto">
          <a:xfrm>
            <a:off x="1905000" y="914400"/>
            <a:ext cx="8220075"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241300" y="203200"/>
            <a:ext cx="9388475" cy="554038"/>
          </a:xfrm>
        </p:spPr>
        <p:txBody>
          <a:bodyPr/>
          <a:lstStyle/>
          <a:p>
            <a:endParaRPr lang="en-IN" smtClean="0"/>
          </a:p>
        </p:txBody>
      </p:sp>
      <p:sp>
        <p:nvSpPr>
          <p:cNvPr id="3" name="Content Placeholder 2"/>
          <p:cNvSpPr>
            <a:spLocks noGrp="1"/>
          </p:cNvSpPr>
          <p:nvPr>
            <p:ph sz="half" idx="2"/>
          </p:nvPr>
        </p:nvSpPr>
        <p:spPr>
          <a:xfrm>
            <a:off x="241300" y="1174750"/>
            <a:ext cx="11690350" cy="5222875"/>
          </a:xfrm>
        </p:spPr>
        <p:txBody>
          <a:bodyPr/>
          <a:lstStyle/>
          <a:p>
            <a:pPr>
              <a:defRPr/>
            </a:pPr>
            <a:r>
              <a:rPr lang="en-IN" dirty="0"/>
              <a:t>Using Event-Driven and Excitement-Based Features for Generating </a:t>
            </a:r>
            <a:r>
              <a:rPr lang="en-IN" dirty="0" smtClean="0"/>
              <a:t>Cricket Highlights</a:t>
            </a:r>
          </a:p>
          <a:p>
            <a:pPr>
              <a:defRPr/>
            </a:pPr>
            <a:r>
              <a:rPr lang="en-US" dirty="0" smtClean="0"/>
              <a:t>CVPR-W, June 18-22, 2018</a:t>
            </a:r>
          </a:p>
          <a:p>
            <a:pPr>
              <a:defRPr/>
            </a:pPr>
            <a:r>
              <a:rPr lang="en-IN" dirty="0"/>
              <a:t> Salt Lake City, </a:t>
            </a:r>
            <a:r>
              <a:rPr lang="en-IN" dirty="0" smtClean="0"/>
              <a:t>Utah, USA</a:t>
            </a:r>
          </a:p>
          <a:p>
            <a:pPr marL="0" indent="0">
              <a:buFont typeface="Arial" pitchFamily="34" charset="0"/>
              <a:buNone/>
              <a:defRPr/>
            </a:pPr>
            <a:endParaRPr lang="en-I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241300" y="203200"/>
            <a:ext cx="9388475" cy="554038"/>
          </a:xfrm>
        </p:spPr>
        <p:txBody>
          <a:bodyPr/>
          <a:lstStyle/>
          <a:p>
            <a:r>
              <a:rPr lang="en-US" smtClean="0"/>
              <a:t>Block Diagram</a:t>
            </a:r>
            <a:endParaRPr lang="en-IN" smtClean="0"/>
          </a:p>
        </p:txBody>
      </p:sp>
      <p:sp>
        <p:nvSpPr>
          <p:cNvPr id="116739" name="Content Placeholder 2"/>
          <p:cNvSpPr>
            <a:spLocks noGrp="1"/>
          </p:cNvSpPr>
          <p:nvPr>
            <p:ph sz="half" idx="2"/>
          </p:nvPr>
        </p:nvSpPr>
        <p:spPr>
          <a:xfrm>
            <a:off x="241300" y="1174750"/>
            <a:ext cx="11690350" cy="5222875"/>
          </a:xfrm>
        </p:spPr>
        <p:txBody>
          <a:bodyPr/>
          <a:lstStyle/>
          <a:p>
            <a:endParaRPr lang="en-IN" smtClean="0"/>
          </a:p>
        </p:txBody>
      </p:sp>
      <p:pic>
        <p:nvPicPr>
          <p:cNvPr id="116740" name="Picture 2"/>
          <p:cNvPicPr>
            <a:picLocks noChangeAspect="1" noChangeArrowheads="1"/>
          </p:cNvPicPr>
          <p:nvPr/>
        </p:nvPicPr>
        <p:blipFill>
          <a:blip r:embed="rId2"/>
          <a:srcRect/>
          <a:stretch>
            <a:fillRect/>
          </a:stretch>
        </p:blipFill>
        <p:spPr bwMode="auto">
          <a:xfrm>
            <a:off x="3657600" y="1143000"/>
            <a:ext cx="4572000" cy="5570538"/>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241300" y="203200"/>
            <a:ext cx="9388475" cy="554038"/>
          </a:xfrm>
        </p:spPr>
        <p:txBody>
          <a:bodyPr/>
          <a:lstStyle/>
          <a:p>
            <a:r>
              <a:rPr lang="en-US" smtClean="0"/>
              <a:t>Over Footage</a:t>
            </a:r>
            <a:endParaRPr lang="en-IN" smtClean="0"/>
          </a:p>
        </p:txBody>
      </p:sp>
      <p:sp>
        <p:nvSpPr>
          <p:cNvPr id="117763" name="Content Placeholder 2"/>
          <p:cNvSpPr>
            <a:spLocks noGrp="1"/>
          </p:cNvSpPr>
          <p:nvPr>
            <p:ph sz="half" idx="2"/>
          </p:nvPr>
        </p:nvSpPr>
        <p:spPr>
          <a:xfrm>
            <a:off x="241300" y="1174750"/>
            <a:ext cx="11690350" cy="5222875"/>
          </a:xfrm>
        </p:spPr>
        <p:txBody>
          <a:bodyPr/>
          <a:lstStyle/>
          <a:p>
            <a:endParaRPr lang="en-IN" smtClean="0"/>
          </a:p>
        </p:txBody>
      </p:sp>
      <p:pic>
        <p:nvPicPr>
          <p:cNvPr id="117764" name="Picture 2"/>
          <p:cNvPicPr>
            <a:picLocks noChangeAspect="1" noChangeArrowheads="1"/>
          </p:cNvPicPr>
          <p:nvPr/>
        </p:nvPicPr>
        <p:blipFill>
          <a:blip r:embed="rId2"/>
          <a:srcRect/>
          <a:stretch>
            <a:fillRect/>
          </a:stretch>
        </p:blipFill>
        <p:spPr bwMode="auto">
          <a:xfrm>
            <a:off x="304800" y="1752600"/>
            <a:ext cx="1147762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241300" y="203200"/>
            <a:ext cx="9388475" cy="554038"/>
          </a:xfrm>
        </p:spPr>
        <p:txBody>
          <a:bodyPr/>
          <a:lstStyle/>
          <a:p>
            <a:endParaRPr lang="en-IN" smtClean="0"/>
          </a:p>
        </p:txBody>
      </p:sp>
      <p:sp>
        <p:nvSpPr>
          <p:cNvPr id="118787" name="Content Placeholder 2"/>
          <p:cNvSpPr>
            <a:spLocks noGrp="1"/>
          </p:cNvSpPr>
          <p:nvPr>
            <p:ph sz="half" idx="2"/>
          </p:nvPr>
        </p:nvSpPr>
        <p:spPr>
          <a:xfrm>
            <a:off x="241300" y="1174750"/>
            <a:ext cx="11690350" cy="5222875"/>
          </a:xfrm>
        </p:spPr>
        <p:txBody>
          <a:bodyPr/>
          <a:lstStyle/>
          <a:p>
            <a:endParaRPr lang="en-IN" smtClean="0"/>
          </a:p>
        </p:txBody>
      </p:sp>
      <p:pic>
        <p:nvPicPr>
          <p:cNvPr id="118788" name="Picture 2"/>
          <p:cNvPicPr>
            <a:picLocks noChangeAspect="1" noChangeArrowheads="1"/>
          </p:cNvPicPr>
          <p:nvPr/>
        </p:nvPicPr>
        <p:blipFill>
          <a:blip r:embed="rId2"/>
          <a:srcRect/>
          <a:stretch>
            <a:fillRect/>
          </a:stretch>
        </p:blipFill>
        <p:spPr bwMode="auto">
          <a:xfrm>
            <a:off x="685800" y="-152400"/>
            <a:ext cx="8496300"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241300" y="203200"/>
            <a:ext cx="9388475" cy="554038"/>
          </a:xfrm>
        </p:spPr>
        <p:txBody>
          <a:bodyPr/>
          <a:lstStyle/>
          <a:p>
            <a:endParaRPr lang="en-IN" smtClean="0"/>
          </a:p>
        </p:txBody>
      </p:sp>
      <p:sp>
        <p:nvSpPr>
          <p:cNvPr id="119811" name="Content Placeholder 2"/>
          <p:cNvSpPr>
            <a:spLocks noGrp="1"/>
          </p:cNvSpPr>
          <p:nvPr>
            <p:ph sz="half" idx="2"/>
          </p:nvPr>
        </p:nvSpPr>
        <p:spPr>
          <a:xfrm>
            <a:off x="241300" y="1174750"/>
            <a:ext cx="11690350" cy="5222875"/>
          </a:xfrm>
        </p:spPr>
        <p:txBody>
          <a:bodyPr/>
          <a:lstStyle/>
          <a:p>
            <a:endParaRPr lang="en-IN" smtClean="0"/>
          </a:p>
        </p:txBody>
      </p:sp>
      <p:pic>
        <p:nvPicPr>
          <p:cNvPr id="119812" name="Picture 2"/>
          <p:cNvPicPr>
            <a:picLocks noChangeAspect="1" noChangeArrowheads="1"/>
          </p:cNvPicPr>
          <p:nvPr/>
        </p:nvPicPr>
        <p:blipFill>
          <a:blip r:embed="rId2"/>
          <a:srcRect/>
          <a:stretch>
            <a:fillRect/>
          </a:stretch>
        </p:blipFill>
        <p:spPr bwMode="auto">
          <a:xfrm>
            <a:off x="1914525" y="304800"/>
            <a:ext cx="8362950" cy="624840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241300" y="203200"/>
            <a:ext cx="9388475" cy="554038"/>
          </a:xfrm>
        </p:spPr>
        <p:txBody>
          <a:bodyPr/>
          <a:lstStyle/>
          <a:p>
            <a:endParaRPr lang="en-IN" smtClean="0"/>
          </a:p>
        </p:txBody>
      </p:sp>
      <p:sp>
        <p:nvSpPr>
          <p:cNvPr id="120835" name="Content Placeholder 2"/>
          <p:cNvSpPr>
            <a:spLocks noGrp="1"/>
          </p:cNvSpPr>
          <p:nvPr>
            <p:ph sz="half" idx="2"/>
          </p:nvPr>
        </p:nvSpPr>
        <p:spPr>
          <a:xfrm>
            <a:off x="241300" y="1174750"/>
            <a:ext cx="11690350" cy="5222875"/>
          </a:xfrm>
        </p:spPr>
        <p:txBody>
          <a:bodyPr/>
          <a:lstStyle/>
          <a:p>
            <a:endParaRPr lang="en-IN" smtClean="0"/>
          </a:p>
        </p:txBody>
      </p:sp>
      <p:pic>
        <p:nvPicPr>
          <p:cNvPr id="120836" name="Picture 2"/>
          <p:cNvPicPr>
            <a:picLocks noChangeAspect="1" noChangeArrowheads="1"/>
          </p:cNvPicPr>
          <p:nvPr/>
        </p:nvPicPr>
        <p:blipFill>
          <a:blip r:embed="rId2"/>
          <a:srcRect/>
          <a:stretch>
            <a:fillRect/>
          </a:stretch>
        </p:blipFill>
        <p:spPr bwMode="auto">
          <a:xfrm>
            <a:off x="2057400" y="152400"/>
            <a:ext cx="7562850" cy="6454775"/>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http://oyster.ignimgs.com/wordpress/write.ign.com/61735/2011/09/right-question-mark1-300x276.jpg"/>
          <p:cNvPicPr>
            <a:picLocks noChangeAspect="1" noChangeArrowheads="1"/>
          </p:cNvPicPr>
          <p:nvPr/>
        </p:nvPicPr>
        <p:blipFill>
          <a:blip r:embed="rId2"/>
          <a:srcRect/>
          <a:stretch>
            <a:fillRect/>
          </a:stretch>
        </p:blipFill>
        <p:spPr bwMode="auto">
          <a:xfrm>
            <a:off x="4572000" y="2133600"/>
            <a:ext cx="2857500" cy="2628900"/>
          </a:xfrm>
          <a:prstGeom prst="rect">
            <a:avLst/>
          </a:prstGeom>
          <a:noFill/>
          <a:ln w="9525">
            <a:noFill/>
            <a:miter lim="800000"/>
            <a:headEnd/>
            <a:tailEnd/>
          </a:ln>
        </p:spPr>
      </p:pic>
      <p:sp>
        <p:nvSpPr>
          <p:cNvPr id="4" name="Rectangle 3"/>
          <p:cNvSpPr/>
          <p:nvPr/>
        </p:nvSpPr>
        <p:spPr>
          <a:xfrm>
            <a:off x="5570673" y="838200"/>
            <a:ext cx="936475" cy="1569660"/>
          </a:xfrm>
          <a:prstGeom prst="rect">
            <a:avLst/>
          </a:prstGeom>
          <a:noFill/>
        </p:spPr>
        <p:txBody>
          <a:bodyPr wrap="none">
            <a:spAutoFit/>
          </a:bodyPr>
          <a:lstStyle/>
          <a:p>
            <a:pPr algn="ctr" eaLnBrk="1" hangingPunct="1">
              <a:defRPr/>
            </a:pPr>
            <a:r>
              <a:rPr lang="en-US" sz="9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a:t>
            </a:r>
          </a:p>
        </p:txBody>
      </p:sp>
      <p:sp>
        <p:nvSpPr>
          <p:cNvPr id="7" name="Date Placeholder 6"/>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US" smtClean="0"/>
          </a:p>
        </p:txBody>
      </p:sp>
      <p:sp>
        <p:nvSpPr>
          <p:cNvPr id="20483"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20486" name="Picture 2"/>
          <p:cNvPicPr>
            <a:picLocks noChangeAspect="1" noChangeArrowheads="1"/>
          </p:cNvPicPr>
          <p:nvPr/>
        </p:nvPicPr>
        <p:blipFill>
          <a:blip r:embed="rId2"/>
          <a:srcRect/>
          <a:stretch>
            <a:fillRect/>
          </a:stretch>
        </p:blipFill>
        <p:spPr bwMode="auto">
          <a:xfrm>
            <a:off x="2119313" y="509588"/>
            <a:ext cx="7953375" cy="583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2133600" y="152400"/>
            <a:ext cx="7772400" cy="1143000"/>
          </a:xfrm>
          <a:prstGeom prst="rect">
            <a:avLst/>
          </a:prstGeom>
          <a:noFill/>
          <a:ln w="9525">
            <a:noFill/>
            <a:miter lim="800000"/>
            <a:headEnd/>
            <a:tailEnd/>
          </a:ln>
        </p:spPr>
        <p:txBody>
          <a:bodyPr anchor="ctr"/>
          <a:lstStyle/>
          <a:p>
            <a:pPr algn="ctr" eaLnBrk="1" hangingPunct="1"/>
            <a:r>
              <a:rPr lang="en-US" altLang="en-US" sz="4400">
                <a:solidFill>
                  <a:srgbClr val="0000FF"/>
                </a:solidFill>
              </a:rPr>
              <a:t>Acknowledgements</a:t>
            </a:r>
          </a:p>
          <a:p>
            <a:pPr algn="ctr" eaLnBrk="1" hangingPunct="1"/>
            <a:endParaRPr lang="en-US" altLang="en-US" sz="4400">
              <a:solidFill>
                <a:srgbClr val="0000FF"/>
              </a:solidFill>
            </a:endParaRPr>
          </a:p>
        </p:txBody>
      </p:sp>
      <p:sp>
        <p:nvSpPr>
          <p:cNvPr id="131075" name="Rectangle 3"/>
          <p:cNvSpPr>
            <a:spLocks noChangeArrowheads="1"/>
          </p:cNvSpPr>
          <p:nvPr/>
        </p:nvSpPr>
        <p:spPr bwMode="auto">
          <a:xfrm>
            <a:off x="1981200" y="1143000"/>
            <a:ext cx="8305800" cy="10668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5000"/>
              <a:buFont typeface="Wingdings" pitchFamily="2" charset="2"/>
              <a:buChar char="n"/>
              <a:defRPr/>
            </a:pPr>
            <a:r>
              <a:rPr lang="en-US" sz="2000" dirty="0">
                <a:effectLst>
                  <a:outerShdw blurRad="38100" dist="38100" dir="2700000" algn="tl">
                    <a:srgbClr val="000000"/>
                  </a:outerShdw>
                </a:effectLst>
                <a:latin typeface="Arial" charset="0"/>
                <a:cs typeface="Arial" charset="0"/>
              </a:rPr>
              <a:t>DRDO, SERB, </a:t>
            </a:r>
            <a:r>
              <a:rPr lang="en-US" sz="2000" dirty="0" err="1">
                <a:effectLst>
                  <a:outerShdw blurRad="38100" dist="38100" dir="2700000" algn="tl">
                    <a:srgbClr val="000000"/>
                  </a:outerShdw>
                </a:effectLst>
                <a:latin typeface="Arial" charset="0"/>
                <a:cs typeface="Arial" charset="0"/>
              </a:rPr>
              <a:t>DeitY</a:t>
            </a:r>
            <a:r>
              <a:rPr lang="en-US" sz="2000" dirty="0">
                <a:effectLst>
                  <a:outerShdw blurRad="38100" dist="38100" dir="2700000" algn="tl">
                    <a:srgbClr val="000000"/>
                  </a:outerShdw>
                </a:effectLst>
                <a:latin typeface="Arial" charset="0"/>
                <a:cs typeface="Arial" charset="0"/>
              </a:rPr>
              <a:t>, SMILE (IITR), Samsung</a:t>
            </a:r>
          </a:p>
          <a:p>
            <a:pPr marL="342900" indent="-342900" eaLnBrk="1" hangingPunct="1">
              <a:spcBef>
                <a:spcPct val="20000"/>
              </a:spcBef>
              <a:buClr>
                <a:schemeClr val="tx2"/>
              </a:buClr>
              <a:buSzPct val="75000"/>
              <a:buFont typeface="Wingdings" pitchFamily="2" charset="2"/>
              <a:buChar char="n"/>
              <a:defRPr/>
            </a:pPr>
            <a:r>
              <a:rPr lang="en-US" sz="2000" dirty="0">
                <a:effectLst>
                  <a:outerShdw blurRad="38100" dist="38100" dir="2700000" algn="tl">
                    <a:srgbClr val="000000"/>
                  </a:outerShdw>
                </a:effectLst>
                <a:latin typeface="Arial" charset="0"/>
                <a:cs typeface="Arial" charset="0"/>
              </a:rPr>
              <a:t>Members of Machine Vision Laboratory, IITR</a:t>
            </a:r>
          </a:p>
          <a:p>
            <a:pPr marL="342900" indent="-342900" eaLnBrk="1" hangingPunct="1">
              <a:spcBef>
                <a:spcPct val="20000"/>
              </a:spcBef>
              <a:buClr>
                <a:schemeClr val="tx2"/>
              </a:buClr>
              <a:buSzPct val="75000"/>
              <a:buFont typeface="Wingdings" pitchFamily="2" charset="2"/>
              <a:buChar char="n"/>
              <a:defRPr/>
            </a:pPr>
            <a:r>
              <a:rPr lang="en-US" sz="2000" dirty="0">
                <a:effectLst>
                  <a:outerShdw blurRad="38100" dist="38100" dir="2700000" algn="tl">
                    <a:srgbClr val="000000"/>
                  </a:outerShdw>
                </a:effectLst>
                <a:latin typeface="Arial" charset="0"/>
                <a:cs typeface="Arial" charset="0"/>
              </a:rPr>
              <a:t>Dept. of Computer Science and Engineering at IIT </a:t>
            </a:r>
            <a:r>
              <a:rPr lang="en-US" sz="2000" dirty="0" err="1">
                <a:effectLst>
                  <a:outerShdw blurRad="38100" dist="38100" dir="2700000" algn="tl">
                    <a:srgbClr val="000000"/>
                  </a:outerShdw>
                </a:effectLst>
                <a:latin typeface="Arial" charset="0"/>
                <a:cs typeface="Arial" charset="0"/>
              </a:rPr>
              <a:t>Roorkee</a:t>
            </a:r>
            <a:endParaRPr lang="en-US" sz="2000" dirty="0">
              <a:effectLst>
                <a:outerShdw blurRad="38100" dist="38100" dir="2700000" algn="tl">
                  <a:srgbClr val="000000"/>
                </a:outerShdw>
              </a:effectLst>
              <a:latin typeface="Arial" charset="0"/>
              <a:cs typeface="Arial" charset="0"/>
            </a:endParaRPr>
          </a:p>
          <a:p>
            <a:pPr marL="342900" indent="-342900" eaLnBrk="1" hangingPunct="1">
              <a:spcBef>
                <a:spcPct val="20000"/>
              </a:spcBef>
              <a:buClr>
                <a:schemeClr val="tx2"/>
              </a:buClr>
              <a:buSzPct val="75000"/>
              <a:buFont typeface="Wingdings" pitchFamily="2" charset="2"/>
              <a:buChar char="n"/>
              <a:defRPr/>
            </a:pPr>
            <a:r>
              <a:rPr lang="en-US" sz="2000" dirty="0">
                <a:effectLst>
                  <a:outerShdw blurRad="38100" dist="38100" dir="2700000" algn="tl">
                    <a:srgbClr val="000000"/>
                  </a:outerShdw>
                </a:effectLst>
                <a:latin typeface="Arial" charset="0"/>
                <a:cs typeface="Arial" charset="0"/>
              </a:rPr>
              <a:t> https://www.iitr.ac.in/mvlab               </a:t>
            </a:r>
            <a:r>
              <a:rPr lang="en-US" dirty="0">
                <a:effectLst>
                  <a:outerShdw blurRad="38100" dist="38100" dir="2700000" algn="tl">
                    <a:srgbClr val="000000"/>
                  </a:outerShdw>
                </a:effectLst>
                <a:latin typeface="Arial" charset="0"/>
                <a:cs typeface="Arial" charset="0"/>
              </a:rPr>
              <a:t>						</a:t>
            </a:r>
            <a:endParaRPr lang="en-US" dirty="0">
              <a:solidFill>
                <a:schemeClr val="accent1">
                  <a:lumMod val="60000"/>
                  <a:lumOff val="40000"/>
                </a:schemeClr>
              </a:solidFill>
              <a:effectLst>
                <a:outerShdw blurRad="38100" dist="38100" dir="2700000" algn="tl">
                  <a:srgbClr val="000000"/>
                </a:outerShdw>
              </a:effectLst>
              <a:latin typeface="Arial" charset="0"/>
              <a:cs typeface="Arial" charset="0"/>
            </a:endParaRPr>
          </a:p>
        </p:txBody>
      </p:sp>
      <p:sp>
        <p:nvSpPr>
          <p:cNvPr id="53253" name="Text Box 5"/>
          <p:cNvSpPr txBox="1">
            <a:spLocks noChangeArrowheads="1"/>
          </p:cNvSpPr>
          <p:nvPr/>
        </p:nvSpPr>
        <p:spPr bwMode="auto">
          <a:xfrm>
            <a:off x="1905000" y="3733800"/>
            <a:ext cx="8763000" cy="1077913"/>
          </a:xfrm>
          <a:prstGeom prst="rect">
            <a:avLst/>
          </a:prstGeom>
          <a:noFill/>
          <a:ln w="9525">
            <a:noFill/>
            <a:miter lim="800000"/>
            <a:headEnd/>
            <a:tailEnd/>
          </a:ln>
        </p:spPr>
        <p:txBody>
          <a:bodyPr>
            <a:spAutoFit/>
          </a:bodyPr>
          <a:lstStyle/>
          <a:p>
            <a:pPr eaLnBrk="1" hangingPunct="1">
              <a:defRPr/>
            </a:pPr>
            <a:endParaRPr lang="en-US" sz="3200" b="1" dirty="0">
              <a:solidFill>
                <a:schemeClr val="accent1">
                  <a:lumMod val="60000"/>
                  <a:lumOff val="40000"/>
                </a:schemeClr>
              </a:solidFill>
              <a:latin typeface="Arial" charset="0"/>
              <a:cs typeface="Arial" charset="0"/>
              <a:hlinkClick r:id="rId2"/>
            </a:endParaRPr>
          </a:p>
          <a:p>
            <a:pPr eaLnBrk="1" hangingPunct="1">
              <a:defRPr/>
            </a:pPr>
            <a:r>
              <a:rPr lang="en-US" sz="3200" b="1" dirty="0">
                <a:latin typeface="Arial" charset="0"/>
                <a:cs typeface="Arial" charset="0"/>
              </a:rPr>
              <a:t>balarfma@iitr.ac.in</a:t>
            </a:r>
          </a:p>
        </p:txBody>
      </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123910" name="Rectangle 8"/>
          <p:cNvSpPr>
            <a:spLocks noChangeArrowheads="1"/>
          </p:cNvSpPr>
          <p:nvPr/>
        </p:nvSpPr>
        <p:spPr bwMode="auto">
          <a:xfrm>
            <a:off x="1905000" y="3581400"/>
            <a:ext cx="7620000" cy="584200"/>
          </a:xfrm>
          <a:prstGeom prst="rect">
            <a:avLst/>
          </a:prstGeom>
          <a:noFill/>
          <a:ln w="9525">
            <a:noFill/>
            <a:miter lim="800000"/>
            <a:headEnd/>
            <a:tailEnd/>
          </a:ln>
        </p:spPr>
        <p:txBody>
          <a:bodyPr>
            <a:spAutoFit/>
          </a:bodyPr>
          <a:lstStyle/>
          <a:p>
            <a:pPr eaLnBrk="1" hangingPunct="1"/>
            <a:r>
              <a:rPr lang="en-US" altLang="en-US" sz="3200"/>
              <a:t>http://faculty.iitr.ac.in/~balarfma/</a:t>
            </a:r>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http://2.bp.blogspot.com/-0otWI-8bKIw/UM4cTMykEfI/AAAAAAAAAS8/aRWRtH3Sv5k/s1600/12701361-thank-you-word-cloud-concept-in-red-caps-with-great-terms-in-different-languages-such-as-mahalo-dank.jpg"/>
          <p:cNvPicPr>
            <a:picLocks noChangeAspect="1" noChangeArrowheads="1"/>
          </p:cNvPicPr>
          <p:nvPr/>
        </p:nvPicPr>
        <p:blipFill>
          <a:blip r:embed="rId2"/>
          <a:srcRect/>
          <a:stretch>
            <a:fillRect/>
          </a:stretch>
        </p:blipFill>
        <p:spPr bwMode="auto">
          <a:xfrm>
            <a:off x="1752600" y="457200"/>
            <a:ext cx="8305800" cy="6096000"/>
          </a:xfrm>
          <a:prstGeom prst="rect">
            <a:avLst/>
          </a:prstGeom>
          <a:noFill/>
          <a:ln w="9525">
            <a:noFill/>
            <a:miter lim="800000"/>
            <a:headEnd/>
            <a:tailEnd/>
          </a:ln>
        </p:spPr>
      </p:pic>
      <p:pic>
        <p:nvPicPr>
          <p:cNvPr id="124931" name="Picture 3"/>
          <p:cNvPicPr>
            <a:picLocks noChangeAspect="1" noChangeArrowheads="1"/>
          </p:cNvPicPr>
          <p:nvPr/>
        </p:nvPicPr>
        <p:blipFill>
          <a:blip r:embed="rId3"/>
          <a:srcRect/>
          <a:stretch>
            <a:fillRect/>
          </a:stretch>
        </p:blipFill>
        <p:spPr bwMode="auto">
          <a:xfrm>
            <a:off x="8153400" y="5867400"/>
            <a:ext cx="2057400" cy="833438"/>
          </a:xfrm>
          <a:prstGeom prst="rect">
            <a:avLst/>
          </a:prstGeom>
          <a:noFill/>
          <a:ln w="9525">
            <a:noFill/>
            <a:miter lim="800000"/>
            <a:headEnd/>
            <a:tailEnd/>
          </a:ln>
        </p:spPr>
      </p:pic>
      <p:pic>
        <p:nvPicPr>
          <p:cNvPr id="124932" name="Picture 2"/>
          <p:cNvPicPr>
            <a:picLocks noChangeAspect="1" noChangeArrowheads="1"/>
          </p:cNvPicPr>
          <p:nvPr/>
        </p:nvPicPr>
        <p:blipFill>
          <a:blip r:embed="rId4"/>
          <a:srcRect/>
          <a:stretch>
            <a:fillRect/>
          </a:stretch>
        </p:blipFill>
        <p:spPr bwMode="auto">
          <a:xfrm>
            <a:off x="7696200" y="4876800"/>
            <a:ext cx="2819400" cy="931863"/>
          </a:xfrm>
          <a:prstGeom prst="rect">
            <a:avLst/>
          </a:prstGeom>
          <a:noFill/>
          <a:ln w="9525">
            <a:noFill/>
            <a:miter lim="800000"/>
            <a:headEnd/>
            <a:tailEnd/>
          </a:ln>
        </p:spPr>
      </p:pic>
      <p:pic>
        <p:nvPicPr>
          <p:cNvPr id="124933" name="Picture 2"/>
          <p:cNvPicPr>
            <a:picLocks noChangeAspect="1" noChangeArrowheads="1"/>
          </p:cNvPicPr>
          <p:nvPr/>
        </p:nvPicPr>
        <p:blipFill>
          <a:blip r:embed="rId5"/>
          <a:srcRect/>
          <a:stretch>
            <a:fillRect/>
          </a:stretch>
        </p:blipFill>
        <p:spPr bwMode="auto">
          <a:xfrm>
            <a:off x="4267200" y="762000"/>
            <a:ext cx="3571875" cy="876300"/>
          </a:xfrm>
          <a:prstGeom prst="rect">
            <a:avLst/>
          </a:prstGeom>
          <a:noFill/>
          <a:ln w="9525">
            <a:noFill/>
            <a:miter lim="800000"/>
            <a:headEnd/>
            <a:tailEnd/>
          </a:ln>
        </p:spPr>
      </p:pic>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04975" y="203200"/>
            <a:ext cx="7464425" cy="554038"/>
          </a:xfrm>
        </p:spPr>
        <p:txBody>
          <a:bodyPr/>
          <a:lstStyle/>
          <a:p>
            <a:r>
              <a:rPr lang="en-IN" altLang="en-US" smtClean="0"/>
              <a:t>Signal smoothing</a:t>
            </a:r>
            <a:endParaRPr lang="en-US" altLang="en-US" smtClean="0"/>
          </a:p>
        </p:txBody>
      </p:sp>
      <p:sp>
        <p:nvSpPr>
          <p:cNvPr id="25603" name="Content Placeholder 4"/>
          <p:cNvSpPr>
            <a:spLocks noGrp="1"/>
          </p:cNvSpPr>
          <p:nvPr>
            <p:ph sz="half" idx="2"/>
          </p:nvPr>
        </p:nvSpPr>
        <p:spPr>
          <a:xfrm>
            <a:off x="1704975" y="1174750"/>
            <a:ext cx="8767763" cy="5222875"/>
          </a:xfrm>
        </p:spPr>
        <p:txBody>
          <a:bodyPr/>
          <a:lstStyle/>
          <a:p>
            <a:r>
              <a:rPr lang="en-US" altLang="en-US" smtClean="0"/>
              <a:t>Moving-average filter and Independent-Component-Analysis (ICA) have been applied to remove the effect of artifacts due to eye blinking and body movements.</a:t>
            </a:r>
          </a:p>
          <a:p>
            <a:pPr>
              <a:buFont typeface="Arial" pitchFamily="34" charset="0"/>
              <a:buNone/>
            </a:pPr>
            <a:r>
              <a:rPr lang="en-US" altLang="en-US" smtClean="0"/>
              <a:t> </a:t>
            </a:r>
          </a:p>
        </p:txBody>
      </p:sp>
      <p:pic>
        <p:nvPicPr>
          <p:cNvPr id="25604" name="Picture 5" descr="smooth.png"/>
          <p:cNvPicPr>
            <a:picLocks noChangeAspect="1"/>
          </p:cNvPicPr>
          <p:nvPr/>
        </p:nvPicPr>
        <p:blipFill>
          <a:blip r:embed="rId2"/>
          <a:srcRect/>
          <a:stretch>
            <a:fillRect/>
          </a:stretch>
        </p:blipFill>
        <p:spPr bwMode="auto">
          <a:xfrm>
            <a:off x="3452813" y="2667000"/>
            <a:ext cx="5716587"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endParaRPr lang="en-US" smtClean="0"/>
          </a:p>
        </p:txBody>
      </p:sp>
      <p:sp>
        <p:nvSpPr>
          <p:cNvPr id="26627"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26630" name="Picture 2"/>
          <p:cNvPicPr>
            <a:picLocks noChangeAspect="1" noChangeArrowheads="1"/>
          </p:cNvPicPr>
          <p:nvPr/>
        </p:nvPicPr>
        <p:blipFill>
          <a:blip r:embed="rId2"/>
          <a:srcRect/>
          <a:stretch>
            <a:fillRect/>
          </a:stretch>
        </p:blipFill>
        <p:spPr bwMode="auto">
          <a:xfrm>
            <a:off x="1971675" y="814388"/>
            <a:ext cx="8248650" cy="522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endParaRPr lang="en-US" smtClean="0"/>
          </a:p>
        </p:txBody>
      </p:sp>
      <p:sp>
        <p:nvSpPr>
          <p:cNvPr id="27651"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27654" name="Picture 2"/>
          <p:cNvPicPr>
            <a:picLocks noChangeAspect="1" noChangeArrowheads="1"/>
          </p:cNvPicPr>
          <p:nvPr/>
        </p:nvPicPr>
        <p:blipFill>
          <a:blip r:embed="rId2"/>
          <a:srcRect/>
          <a:stretch>
            <a:fillRect/>
          </a:stretch>
        </p:blipFill>
        <p:spPr bwMode="auto">
          <a:xfrm>
            <a:off x="2667000" y="0"/>
            <a:ext cx="5638800" cy="6162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Approach</a:t>
            </a:r>
          </a:p>
        </p:txBody>
      </p:sp>
      <p:sp>
        <p:nvSpPr>
          <p:cNvPr id="28675" name="Content Placeholder 2"/>
          <p:cNvSpPr>
            <a:spLocks noGrp="1"/>
          </p:cNvSpPr>
          <p:nvPr>
            <p:ph idx="1"/>
          </p:nvPr>
        </p:nvSpPr>
        <p:spPr/>
        <p:txBody>
          <a:bodyPr/>
          <a:lstStyle/>
          <a:p>
            <a:r>
              <a:rPr lang="en-US" smtClean="0"/>
              <a:t>PHOG+HMM</a:t>
            </a:r>
            <a:r>
              <a:rPr lang="en-US" smtClean="0">
                <a:sym typeface="Wingdings" pitchFamily="2" charset="2"/>
              </a:rPr>
              <a:t>Signature</a:t>
            </a:r>
            <a:endParaRPr lang="en-US" smtClean="0"/>
          </a:p>
          <a:p>
            <a:r>
              <a:rPr lang="en-US" smtClean="0"/>
              <a:t>DWT+HMM </a:t>
            </a:r>
            <a:r>
              <a:rPr lang="en-US" smtClean="0">
                <a:sym typeface="Wingdings" pitchFamily="2" charset="2"/>
              </a:rPr>
              <a:t>Brain Signal</a:t>
            </a:r>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n-US" smtClean="0"/>
          </a:p>
        </p:txBody>
      </p:sp>
      <p:sp>
        <p:nvSpPr>
          <p:cNvPr id="29699" name="Content Placeholder 2"/>
          <p:cNvSpPr>
            <a:spLocks noGrp="1"/>
          </p:cNvSpPr>
          <p:nvPr>
            <p:ph idx="1"/>
          </p:nvPr>
        </p:nvSpPr>
        <p:spPr/>
        <p:txBody>
          <a:bodyPr/>
          <a:lstStyle/>
          <a:p>
            <a:r>
              <a:rPr lang="en-US" smtClean="0"/>
              <a:t>We have collected a dataset consisting of 70 subjects (40 males and 30 females) with age ranging from 15 to 55 belonging to Indian Institute of Technology Roorkee, India.</a:t>
            </a:r>
          </a:p>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29702" name="Picture 2"/>
          <p:cNvPicPr>
            <a:picLocks noChangeAspect="1" noChangeArrowheads="1"/>
          </p:cNvPicPr>
          <p:nvPr/>
        </p:nvPicPr>
        <p:blipFill>
          <a:blip r:embed="rId2"/>
          <a:srcRect/>
          <a:stretch>
            <a:fillRect/>
          </a:stretch>
        </p:blipFill>
        <p:spPr bwMode="auto">
          <a:xfrm>
            <a:off x="2133600" y="3200400"/>
            <a:ext cx="751046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81200" y="0"/>
            <a:ext cx="8229600" cy="1143000"/>
          </a:xfrm>
        </p:spPr>
        <p:txBody>
          <a:bodyPr/>
          <a:lstStyle/>
          <a:p>
            <a:pPr algn="l"/>
            <a:r>
              <a:rPr lang="en-US" altLang="en-US" sz="3200" b="1" smtClean="0">
                <a:solidFill>
                  <a:srgbClr val="002060"/>
                </a:solidFill>
                <a:latin typeface="Cambria" pitchFamily="18" charset="0"/>
                <a:cs typeface="Times New Roman" pitchFamily="18" charset="0"/>
              </a:rPr>
              <a:t>Organization of the Lecture</a:t>
            </a:r>
          </a:p>
        </p:txBody>
      </p:sp>
      <p:sp>
        <p:nvSpPr>
          <p:cNvPr id="16387" name="Content Placeholder 2"/>
          <p:cNvSpPr>
            <a:spLocks noGrp="1"/>
          </p:cNvSpPr>
          <p:nvPr>
            <p:ph idx="1"/>
          </p:nvPr>
        </p:nvSpPr>
        <p:spPr>
          <a:xfrm>
            <a:off x="1905000" y="914400"/>
            <a:ext cx="8229600" cy="5181600"/>
          </a:xfrm>
        </p:spPr>
        <p:txBody>
          <a:bodyPr/>
          <a:lstStyle/>
          <a:p>
            <a:pPr>
              <a:buFont typeface="Wingdings" panose="05000000000000000000" pitchFamily="2" charset="2"/>
              <a:buChar char="§"/>
              <a:defRPr/>
            </a:pPr>
            <a:r>
              <a:rPr lang="en-US" altLang="en-US" sz="2400" dirty="0" smtClean="0">
                <a:latin typeface="Cambria" panose="02040503050406030204" pitchFamily="18" charset="0"/>
                <a:cs typeface="Times New Roman" panose="02020603050405020304" pitchFamily="18" charset="0"/>
              </a:rPr>
              <a:t>Introduction</a:t>
            </a:r>
          </a:p>
          <a:p>
            <a:pPr>
              <a:buFont typeface="Wingdings" panose="05000000000000000000" pitchFamily="2" charset="2"/>
              <a:buChar char="§"/>
              <a:defRPr/>
            </a:pPr>
            <a:r>
              <a:rPr lang="en-US" altLang="en-US" sz="2400" dirty="0" smtClean="0">
                <a:latin typeface="Cambria" panose="02040503050406030204" pitchFamily="18" charset="0"/>
                <a:cs typeface="Times New Roman" panose="02020603050405020304" pitchFamily="18" charset="0"/>
              </a:rPr>
              <a:t>Brain-Computer Interface</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PHOG+HMM</a:t>
            </a:r>
          </a:p>
          <a:p>
            <a:pPr lvl="1">
              <a:buFont typeface="Wingdings" panose="05000000000000000000" pitchFamily="2" charset="2"/>
              <a:buChar char="§"/>
              <a:defRPr/>
            </a:pPr>
            <a:r>
              <a:rPr lang="en-US" altLang="en-US" sz="2000" dirty="0" err="1" smtClean="0">
                <a:latin typeface="Cambria" panose="02040503050406030204" pitchFamily="18" charset="0"/>
                <a:cs typeface="Times New Roman" panose="02020603050405020304" pitchFamily="18" charset="0"/>
              </a:rPr>
              <a:t>Wavelet+HMM</a:t>
            </a:r>
            <a:endParaRPr lang="en-US" altLang="en-US" sz="2000" dirty="0" smtClean="0">
              <a:latin typeface="Cambria" panose="02040503050406030204" pitchFamily="18" charset="0"/>
              <a:cs typeface="Times New Roman" panose="02020603050405020304" pitchFamily="18" charset="0"/>
            </a:endParaRPr>
          </a:p>
          <a:p>
            <a:pPr>
              <a:buFont typeface="Wingdings" panose="05000000000000000000" pitchFamily="2" charset="2"/>
              <a:buChar char="§"/>
              <a:defRPr/>
            </a:pPr>
            <a:r>
              <a:rPr lang="en-US" altLang="en-US" sz="2400" dirty="0" smtClean="0">
                <a:latin typeface="Cambria" panose="02040503050406030204" pitchFamily="18" charset="0"/>
                <a:cs typeface="Times New Roman" panose="02020603050405020304" pitchFamily="18" charset="0"/>
              </a:rPr>
              <a:t>Human Action Recognition</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Blob Extraction </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Feature Extraction</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LDA Tree based Classifier</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SVM Tree based Classifier</a:t>
            </a:r>
          </a:p>
          <a:p>
            <a:pPr>
              <a:buFont typeface="Wingdings" panose="05000000000000000000" pitchFamily="2" charset="2"/>
              <a:buChar char="§"/>
              <a:defRPr/>
            </a:pPr>
            <a:r>
              <a:rPr lang="en-US" altLang="en-US" sz="2400" dirty="0" smtClean="0">
                <a:latin typeface="Cambria" panose="02040503050406030204" pitchFamily="18" charset="0"/>
                <a:cs typeface="Times New Roman" panose="02020603050405020304" pitchFamily="18" charset="0"/>
              </a:rPr>
              <a:t>Facial emotion classification</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Directed Acyclic Graph SVM</a:t>
            </a:r>
          </a:p>
          <a:p>
            <a:pPr>
              <a:buFont typeface="Wingdings" panose="05000000000000000000" pitchFamily="2" charset="2"/>
              <a:buChar char="§"/>
              <a:defRPr/>
            </a:pPr>
            <a:r>
              <a:rPr lang="en-US" altLang="en-US" sz="2400" dirty="0" smtClean="0">
                <a:latin typeface="Cambria" panose="02040503050406030204" pitchFamily="18" charset="0"/>
                <a:cs typeface="Times New Roman" panose="02020603050405020304" pitchFamily="18" charset="0"/>
              </a:rPr>
              <a:t>Other Applications</a:t>
            </a:r>
          </a:p>
          <a:p>
            <a:pPr lvl="1">
              <a:buFont typeface="Wingdings" panose="05000000000000000000" pitchFamily="2" charset="2"/>
              <a:buChar char="§"/>
              <a:defRPr/>
            </a:pPr>
            <a:r>
              <a:rPr lang="en-US" altLang="en-US" sz="2000" dirty="0" smtClean="0">
                <a:latin typeface="Cambria" panose="02040503050406030204" pitchFamily="18" charset="0"/>
                <a:cs typeface="Times New Roman" panose="02020603050405020304" pitchFamily="18" charset="0"/>
              </a:rPr>
              <a:t>Deep Learning</a:t>
            </a:r>
          </a:p>
          <a:p>
            <a:pPr marL="0" indent="0">
              <a:buFont typeface="Arial" pitchFamily="34" charset="0"/>
              <a:buNone/>
              <a:defRPr/>
            </a:pPr>
            <a:endParaRPr lang="en-US" altLang="en-US" sz="2400" dirty="0" smtClean="0">
              <a:latin typeface="Cambria" panose="02040503050406030204" pitchFamily="18" charset="0"/>
              <a:cs typeface="Times New Roman" panose="02020603050405020304" pitchFamily="18" charset="0"/>
            </a:endParaRPr>
          </a:p>
          <a:p>
            <a:pPr>
              <a:buFont typeface="Wingdings" panose="05000000000000000000" pitchFamily="2" charset="2"/>
              <a:buChar char="§"/>
              <a:defRPr/>
            </a:pPr>
            <a:endParaRPr lang="en-US" altLang="en-US" sz="2400" dirty="0" smtClean="0">
              <a:latin typeface="Cambria" panose="02040503050406030204" pitchFamily="18" charset="0"/>
              <a:cs typeface="Times New Roman" panose="02020603050405020304" pitchFamily="18" charset="0"/>
            </a:endParaRPr>
          </a:p>
          <a:p>
            <a:pPr>
              <a:buFont typeface="Arial" pitchFamily="34" charset="0"/>
              <a:buNone/>
              <a:defRPr/>
            </a:pPr>
            <a:endParaRPr lang="en-US" altLang="en-US" sz="2400" dirty="0" smtClean="0">
              <a:latin typeface="Cambria" panose="02040503050406030204" pitchFamily="18" charset="0"/>
              <a:cs typeface="Times New Roman" panose="02020603050405020304" pitchFamily="18" charset="0"/>
            </a:endParaRP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smtClean="0"/>
          </a:p>
        </p:txBody>
      </p:sp>
      <p:sp>
        <p:nvSpPr>
          <p:cNvPr id="30723"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30726" name="Picture 2"/>
          <p:cNvPicPr>
            <a:picLocks noChangeAspect="1" noChangeArrowheads="1"/>
          </p:cNvPicPr>
          <p:nvPr/>
        </p:nvPicPr>
        <p:blipFill>
          <a:blip r:embed="rId2"/>
          <a:srcRect/>
          <a:stretch>
            <a:fillRect/>
          </a:stretch>
        </p:blipFill>
        <p:spPr bwMode="auto">
          <a:xfrm>
            <a:off x="2014538" y="461963"/>
            <a:ext cx="8162925" cy="593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Accuracy</a:t>
            </a:r>
          </a:p>
        </p:txBody>
      </p:sp>
      <p:sp>
        <p:nvSpPr>
          <p:cNvPr id="31747"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31750" name="Picture 2"/>
          <p:cNvPicPr>
            <a:picLocks noChangeAspect="1" noChangeArrowheads="1"/>
          </p:cNvPicPr>
          <p:nvPr/>
        </p:nvPicPr>
        <p:blipFill>
          <a:blip r:embed="rId2"/>
          <a:srcRect/>
          <a:stretch>
            <a:fillRect/>
          </a:stretch>
        </p:blipFill>
        <p:spPr bwMode="auto">
          <a:xfrm>
            <a:off x="1752600" y="1981200"/>
            <a:ext cx="7696200" cy="393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241300" y="203200"/>
            <a:ext cx="9390063" cy="554038"/>
          </a:xfrm>
        </p:spPr>
        <p:txBody>
          <a:bodyPr/>
          <a:lstStyle/>
          <a:p>
            <a:r>
              <a:rPr lang="en-US" altLang="en-US" smtClean="0"/>
              <a:t>Neurophone: Assistive Framework </a:t>
            </a:r>
          </a:p>
        </p:txBody>
      </p:sp>
      <p:pic>
        <p:nvPicPr>
          <p:cNvPr id="41987" name="Content Placeholder 3" descr="model.png"/>
          <p:cNvPicPr>
            <a:picLocks noGrp="1" noChangeAspect="1"/>
          </p:cNvPicPr>
          <p:nvPr>
            <p:ph sz="half" idx="2"/>
          </p:nvPr>
        </p:nvPicPr>
        <p:blipFill>
          <a:blip r:embed="rId2"/>
          <a:srcRect/>
          <a:stretch>
            <a:fillRect/>
          </a:stretch>
        </p:blipFill>
        <p:spPr>
          <a:xfrm>
            <a:off x="1930400" y="1143000"/>
            <a:ext cx="8101013" cy="4464050"/>
          </a:xfrm>
        </p:spPr>
      </p:pic>
      <p:sp>
        <p:nvSpPr>
          <p:cNvPr id="41988" name="TextBox 3"/>
          <p:cNvSpPr txBox="1">
            <a:spLocks noChangeArrowheads="1"/>
          </p:cNvSpPr>
          <p:nvPr/>
        </p:nvSpPr>
        <p:spPr bwMode="auto">
          <a:xfrm>
            <a:off x="406400" y="5867400"/>
            <a:ext cx="11510963"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Pawan Sahu, Partha Pratim Roy, Debi Prosad Dogra, Balasubramaninan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41300" y="203200"/>
            <a:ext cx="9390063" cy="554038"/>
          </a:xfrm>
        </p:spPr>
        <p:txBody>
          <a:bodyPr/>
          <a:lstStyle/>
          <a:p>
            <a:r>
              <a:rPr lang="en-US" altLang="en-US" smtClean="0"/>
              <a:t>Basic Applications</a:t>
            </a:r>
          </a:p>
        </p:txBody>
      </p:sp>
      <p:pic>
        <p:nvPicPr>
          <p:cNvPr id="43011" name="Content Placeholder 3" descr="dataset.png"/>
          <p:cNvPicPr>
            <a:picLocks noGrp="1" noChangeAspect="1"/>
          </p:cNvPicPr>
          <p:nvPr>
            <p:ph sz="half" idx="2"/>
          </p:nvPr>
        </p:nvPicPr>
        <p:blipFill>
          <a:blip r:embed="rId2"/>
          <a:srcRect/>
          <a:stretch>
            <a:fillRect/>
          </a:stretch>
        </p:blipFill>
        <p:spPr>
          <a:xfrm>
            <a:off x="2946400" y="1066800"/>
            <a:ext cx="5910263" cy="3989388"/>
          </a:xfrm>
        </p:spPr>
      </p:pic>
      <p:sp>
        <p:nvSpPr>
          <p:cNvPr id="43012" name="TextBox 3"/>
          <p:cNvSpPr txBox="1">
            <a:spLocks noChangeArrowheads="1"/>
          </p:cNvSpPr>
          <p:nvPr/>
        </p:nvSpPr>
        <p:spPr bwMode="auto">
          <a:xfrm>
            <a:off x="681038" y="5791200"/>
            <a:ext cx="11510962"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Pawan Sahu, Partha Pratim Roy, Debi Prosad Dogra, Balasubramaninan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41300" y="203200"/>
            <a:ext cx="9390063" cy="554038"/>
          </a:xfrm>
        </p:spPr>
        <p:txBody>
          <a:bodyPr/>
          <a:lstStyle/>
          <a:p>
            <a:r>
              <a:rPr lang="en-US" altLang="en-US" smtClean="0"/>
              <a:t>Results for Neurophone</a:t>
            </a:r>
          </a:p>
        </p:txBody>
      </p:sp>
      <p:pic>
        <p:nvPicPr>
          <p:cNvPr id="44035" name="Content Placeholder 3" descr="icons.png"/>
          <p:cNvPicPr>
            <a:picLocks noGrp="1" noChangeAspect="1"/>
          </p:cNvPicPr>
          <p:nvPr>
            <p:ph sz="half" idx="2"/>
          </p:nvPr>
        </p:nvPicPr>
        <p:blipFill>
          <a:blip r:embed="rId2"/>
          <a:srcRect/>
          <a:stretch>
            <a:fillRect/>
          </a:stretch>
        </p:blipFill>
        <p:spPr>
          <a:xfrm>
            <a:off x="812800" y="1066800"/>
            <a:ext cx="10769600" cy="4419600"/>
          </a:xfrm>
        </p:spPr>
      </p:pic>
      <p:sp>
        <p:nvSpPr>
          <p:cNvPr id="44036" name="TextBox 3"/>
          <p:cNvSpPr txBox="1">
            <a:spLocks noChangeArrowheads="1"/>
          </p:cNvSpPr>
          <p:nvPr/>
        </p:nvSpPr>
        <p:spPr bwMode="auto">
          <a:xfrm>
            <a:off x="406400" y="5867400"/>
            <a:ext cx="11510963"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Pawan Sahu, Partha Pratim Roy, Debi Prosad Dogra, Balasubramaninan Raman, ‘Neuro-phone: An assistive framework to operate Smartphone using EEG signals’, IEEE Tensymp 2017.</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41300" y="203200"/>
            <a:ext cx="9390063" cy="554038"/>
          </a:xfrm>
        </p:spPr>
        <p:txBody>
          <a:bodyPr/>
          <a:lstStyle/>
          <a:p>
            <a:r>
              <a:rPr lang="en-US" altLang="en-US" smtClean="0"/>
              <a:t>Virtual Trainer</a:t>
            </a:r>
          </a:p>
        </p:txBody>
      </p:sp>
      <p:pic>
        <p:nvPicPr>
          <p:cNvPr id="45059" name="Content Placeholder 3" descr="model.png"/>
          <p:cNvPicPr>
            <a:picLocks noGrp="1" noChangeAspect="1"/>
          </p:cNvPicPr>
          <p:nvPr>
            <p:ph sz="half" idx="2"/>
          </p:nvPr>
        </p:nvPicPr>
        <p:blipFill>
          <a:blip r:embed="rId3"/>
          <a:srcRect/>
          <a:stretch>
            <a:fillRect/>
          </a:stretch>
        </p:blipFill>
        <p:spPr>
          <a:xfrm>
            <a:off x="1300163" y="1066800"/>
            <a:ext cx="9572625" cy="4648200"/>
          </a:xfrm>
        </p:spPr>
      </p:pic>
      <p:sp>
        <p:nvSpPr>
          <p:cNvPr id="45060" name="TextBox 3"/>
          <p:cNvSpPr txBox="1">
            <a:spLocks noChangeArrowheads="1"/>
          </p:cNvSpPr>
          <p:nvPr/>
        </p:nvSpPr>
        <p:spPr bwMode="auto">
          <a:xfrm>
            <a:off x="420688" y="5629275"/>
            <a:ext cx="11510962"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Mahendra Yadava, Partha Pratim Roy, Debi Prosad Dogra, Balasubramanian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41300" y="203200"/>
            <a:ext cx="9390063" cy="554038"/>
          </a:xfrm>
        </p:spPr>
        <p:txBody>
          <a:bodyPr/>
          <a:lstStyle/>
          <a:p>
            <a:r>
              <a:rPr lang="en-US" altLang="en-US" smtClean="0"/>
              <a:t>Basic Exercise</a:t>
            </a:r>
          </a:p>
        </p:txBody>
      </p:sp>
      <p:pic>
        <p:nvPicPr>
          <p:cNvPr id="46083" name="Content Placeholder 3" descr="dataset.png"/>
          <p:cNvPicPr>
            <a:picLocks noGrp="1" noChangeAspect="1"/>
          </p:cNvPicPr>
          <p:nvPr>
            <p:ph sz="half" idx="2"/>
          </p:nvPr>
        </p:nvPicPr>
        <p:blipFill>
          <a:blip r:embed="rId2"/>
          <a:srcRect/>
          <a:stretch>
            <a:fillRect/>
          </a:stretch>
        </p:blipFill>
        <p:spPr>
          <a:xfrm>
            <a:off x="3048000" y="1054100"/>
            <a:ext cx="6705600" cy="4727575"/>
          </a:xfrm>
        </p:spPr>
      </p:pic>
      <p:sp>
        <p:nvSpPr>
          <p:cNvPr id="46084" name="TextBox 3"/>
          <p:cNvSpPr txBox="1">
            <a:spLocks noChangeArrowheads="1"/>
          </p:cNvSpPr>
          <p:nvPr/>
        </p:nvSpPr>
        <p:spPr bwMode="auto">
          <a:xfrm>
            <a:off x="420688" y="5781675"/>
            <a:ext cx="11510962"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Mahendra Yadava, Partha Pratim Roy, Debi Prosad Dogra, Balasubramanian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41300" y="203200"/>
            <a:ext cx="9390063" cy="554038"/>
          </a:xfrm>
        </p:spPr>
        <p:txBody>
          <a:bodyPr/>
          <a:lstStyle/>
          <a:p>
            <a:r>
              <a:rPr lang="en-US" altLang="en-US" smtClean="0"/>
              <a:t>User Examples</a:t>
            </a:r>
          </a:p>
        </p:txBody>
      </p:sp>
      <p:pic>
        <p:nvPicPr>
          <p:cNvPr id="47107" name="Content Placeholder 3" descr="variation.png"/>
          <p:cNvPicPr>
            <a:picLocks noGrp="1" noChangeAspect="1"/>
          </p:cNvPicPr>
          <p:nvPr>
            <p:ph sz="half" idx="2"/>
          </p:nvPr>
        </p:nvPicPr>
        <p:blipFill>
          <a:blip r:embed="rId2"/>
          <a:srcRect/>
          <a:stretch>
            <a:fillRect/>
          </a:stretch>
        </p:blipFill>
        <p:spPr>
          <a:xfrm>
            <a:off x="1727200" y="1066800"/>
            <a:ext cx="9042400" cy="4376738"/>
          </a:xfrm>
        </p:spPr>
      </p:pic>
      <p:sp>
        <p:nvSpPr>
          <p:cNvPr id="47108" name="TextBox 3"/>
          <p:cNvSpPr txBox="1">
            <a:spLocks noChangeArrowheads="1"/>
          </p:cNvSpPr>
          <p:nvPr/>
        </p:nvSpPr>
        <p:spPr bwMode="auto">
          <a:xfrm>
            <a:off x="420688" y="5629275"/>
            <a:ext cx="11510962"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Mahendra Yadava, Partha Pratim Roy, Debi Prosad Dogra, Balasubramanian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41300" y="203200"/>
            <a:ext cx="9390063" cy="554038"/>
          </a:xfrm>
        </p:spPr>
        <p:txBody>
          <a:bodyPr/>
          <a:lstStyle/>
          <a:p>
            <a:r>
              <a:rPr lang="en-US" altLang="en-US" smtClean="0"/>
              <a:t>Results</a:t>
            </a:r>
          </a:p>
        </p:txBody>
      </p:sp>
      <p:pic>
        <p:nvPicPr>
          <p:cNvPr id="48131" name="Content Placeholder 3" descr="system.png"/>
          <p:cNvPicPr>
            <a:picLocks noGrp="1" noChangeAspect="1"/>
          </p:cNvPicPr>
          <p:nvPr>
            <p:ph sz="half" idx="2"/>
          </p:nvPr>
        </p:nvPicPr>
        <p:blipFill>
          <a:blip r:embed="rId2"/>
          <a:srcRect/>
          <a:stretch>
            <a:fillRect/>
          </a:stretch>
        </p:blipFill>
        <p:spPr>
          <a:xfrm>
            <a:off x="2235200" y="1066800"/>
            <a:ext cx="8128000" cy="4654550"/>
          </a:xfrm>
        </p:spPr>
      </p:pic>
      <p:sp>
        <p:nvSpPr>
          <p:cNvPr id="48132" name="TextBox 3"/>
          <p:cNvSpPr txBox="1">
            <a:spLocks noChangeArrowheads="1"/>
          </p:cNvSpPr>
          <p:nvPr/>
        </p:nvSpPr>
        <p:spPr bwMode="auto">
          <a:xfrm>
            <a:off x="420688" y="5721350"/>
            <a:ext cx="11510962" cy="523875"/>
          </a:xfrm>
          <a:prstGeom prst="rect">
            <a:avLst/>
          </a:prstGeom>
          <a:noFill/>
          <a:ln w="9525">
            <a:noFill/>
            <a:miter lim="800000"/>
            <a:headEnd/>
            <a:tailEnd/>
          </a:ln>
        </p:spPr>
        <p:txBody>
          <a:bodyPr>
            <a:spAutoFit/>
          </a:bodyPr>
          <a:lstStyle/>
          <a:p>
            <a:pPr algn="just"/>
            <a:r>
              <a:rPr lang="en-US" altLang="en-US" sz="1400">
                <a:ea typeface="MS PGothic" pitchFamily="34" charset="-128"/>
              </a:rPr>
              <a:t>Pradeep Kumar, Rajkumar Saini, Mahendra Yadava, Partha Pratim Roy, Debi Prosad Dogra, Balasubramanian Raman, ‘Neuro-phone: An assistive framework to operate Smartphone using EEG signals’, IEEE Tensymp 2017.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828800" y="152400"/>
            <a:ext cx="8153400" cy="715963"/>
          </a:xfrm>
        </p:spPr>
        <p:txBody>
          <a:bodyPr/>
          <a:lstStyle/>
          <a:p>
            <a:pPr algn="l" eaLnBrk="1" hangingPunct="1"/>
            <a:r>
              <a:rPr lang="en-US" altLang="en-US" sz="3200" b="1" smtClean="0">
                <a:solidFill>
                  <a:srgbClr val="002060"/>
                </a:solidFill>
                <a:latin typeface="Cambria" pitchFamily="18" charset="0"/>
              </a:rPr>
              <a:t> Human Action Recognition</a:t>
            </a:r>
          </a:p>
        </p:txBody>
      </p:sp>
      <p:sp>
        <p:nvSpPr>
          <p:cNvPr id="3" name="Content Placeholder 2"/>
          <p:cNvSpPr>
            <a:spLocks noGrp="1"/>
          </p:cNvSpPr>
          <p:nvPr>
            <p:ph idx="1"/>
          </p:nvPr>
        </p:nvSpPr>
        <p:spPr>
          <a:xfrm>
            <a:off x="1752600" y="990600"/>
            <a:ext cx="8763000" cy="5334000"/>
          </a:xfrm>
        </p:spPr>
        <p:txBody>
          <a:bodyPr rtlCol="0">
            <a:normAutofit fontScale="25000" lnSpcReduction="20000"/>
          </a:bodyPr>
          <a:lstStyle/>
          <a:p>
            <a:pPr algn="just" eaLnBrk="1" fontAlgn="auto" hangingPunct="1">
              <a:lnSpc>
                <a:spcPct val="120000"/>
              </a:lnSpc>
              <a:spcAft>
                <a:spcPts val="0"/>
              </a:spcAft>
              <a:buFont typeface="Arial" pitchFamily="34" charset="0"/>
              <a:buNone/>
              <a:defRPr/>
            </a:pPr>
            <a:r>
              <a:rPr lang="en-IN" sz="7200" dirty="0">
                <a:latin typeface="Times New Roman" pitchFamily="18" charset="0"/>
                <a:cs typeface="Times New Roman" pitchFamily="18" charset="0"/>
              </a:rPr>
              <a:t> 	</a:t>
            </a:r>
            <a:r>
              <a:rPr lang="en-IN" sz="9600" dirty="0">
                <a:latin typeface="Cambria" pitchFamily="18" charset="0"/>
                <a:cs typeface="Times New Roman" pitchFamily="18" charset="0"/>
              </a:rPr>
              <a:t>Generally, the correct action recognition depends on two factors: </a:t>
            </a:r>
          </a:p>
          <a:p>
            <a:pPr marL="457200" indent="-457200" algn="just" eaLnBrk="1" fontAlgn="auto" hangingPunct="1">
              <a:lnSpc>
                <a:spcPct val="120000"/>
              </a:lnSpc>
              <a:spcAft>
                <a:spcPts val="0"/>
              </a:spcAft>
              <a:buFont typeface="+mj-lt"/>
              <a:buAutoNum type="arabicPeriod"/>
              <a:defRPr/>
            </a:pPr>
            <a:r>
              <a:rPr lang="en-IN" sz="9600" dirty="0">
                <a:latin typeface="Cambria" pitchFamily="18" charset="0"/>
                <a:cs typeface="Times New Roman" pitchFamily="18" charset="0"/>
              </a:rPr>
              <a:t>E</a:t>
            </a:r>
            <a:r>
              <a:rPr lang="en-IN" sz="9600" dirty="0" smtClean="0">
                <a:latin typeface="Cambria" pitchFamily="18" charset="0"/>
                <a:cs typeface="Times New Roman" pitchFamily="18" charset="0"/>
              </a:rPr>
              <a:t>xtraction </a:t>
            </a:r>
            <a:r>
              <a:rPr lang="en-IN" sz="9600" dirty="0">
                <a:latin typeface="Cambria" pitchFamily="18" charset="0"/>
                <a:cs typeface="Times New Roman" pitchFamily="18" charset="0"/>
              </a:rPr>
              <a:t>of feature vectors from video sequences, and </a:t>
            </a:r>
          </a:p>
          <a:p>
            <a:pPr marL="457200" indent="-457200" algn="just" eaLnBrk="1" fontAlgn="auto" hangingPunct="1">
              <a:lnSpc>
                <a:spcPct val="120000"/>
              </a:lnSpc>
              <a:spcAft>
                <a:spcPts val="0"/>
              </a:spcAft>
              <a:buFont typeface="+mj-lt"/>
              <a:buAutoNum type="arabicPeriod"/>
              <a:defRPr/>
            </a:pPr>
            <a:r>
              <a:rPr lang="en-IN" sz="9600" dirty="0" smtClean="0">
                <a:latin typeface="Cambria" pitchFamily="18" charset="0"/>
                <a:cs typeface="Times New Roman" pitchFamily="18" charset="0"/>
              </a:rPr>
              <a:t>I</a:t>
            </a:r>
            <a:r>
              <a:rPr lang="en-IN" sz="9600" smtClean="0">
                <a:latin typeface="Cambria" pitchFamily="18" charset="0"/>
                <a:cs typeface="Times New Roman" pitchFamily="18" charset="0"/>
              </a:rPr>
              <a:t>mplementation </a:t>
            </a:r>
            <a:r>
              <a:rPr lang="en-IN" sz="9600" dirty="0">
                <a:latin typeface="Cambria" pitchFamily="18" charset="0"/>
                <a:cs typeface="Times New Roman" pitchFamily="18" charset="0"/>
              </a:rPr>
              <a:t>of a good classifier. </a:t>
            </a:r>
          </a:p>
          <a:p>
            <a:pPr marL="457200" indent="-457200" algn="just" eaLnBrk="1" fontAlgn="auto" hangingPunct="1">
              <a:lnSpc>
                <a:spcPct val="120000"/>
              </a:lnSpc>
              <a:spcAft>
                <a:spcPts val="0"/>
              </a:spcAft>
              <a:buFont typeface="Arial" pitchFamily="34" charset="0"/>
              <a:buNone/>
              <a:defRPr/>
            </a:pPr>
            <a:r>
              <a:rPr lang="en-IN" sz="9600" dirty="0">
                <a:latin typeface="Cambria" pitchFamily="18" charset="0"/>
                <a:cs typeface="Times New Roman" pitchFamily="18" charset="0"/>
              </a:rPr>
              <a:t>In this context,</a:t>
            </a:r>
            <a:endParaRPr lang="en-US" sz="9600" dirty="0">
              <a:latin typeface="Cambria" pitchFamily="18" charset="0"/>
              <a:cs typeface="Times New Roman" pitchFamily="18" charset="0"/>
            </a:endParaRPr>
          </a:p>
          <a:p>
            <a:pPr algn="just" eaLnBrk="1" fontAlgn="auto" hangingPunct="1">
              <a:lnSpc>
                <a:spcPct val="120000"/>
              </a:lnSpc>
              <a:spcAft>
                <a:spcPts val="0"/>
              </a:spcAft>
              <a:buFont typeface="Wingdings" pitchFamily="2" charset="2"/>
              <a:buChar char="v"/>
              <a:defRPr/>
            </a:pPr>
            <a:r>
              <a:rPr lang="en-US" sz="9600" dirty="0">
                <a:latin typeface="Cambria" pitchFamily="18" charset="0"/>
                <a:cs typeface="Times New Roman" pitchFamily="18" charset="0"/>
              </a:rPr>
              <a:t>We have adopted a skeleton based feature extraction algorithm corresponding to a given human activity.</a:t>
            </a:r>
          </a:p>
          <a:p>
            <a:pPr algn="just" eaLnBrk="1" fontAlgn="auto" hangingPunct="1">
              <a:lnSpc>
                <a:spcPct val="120000"/>
              </a:lnSpc>
              <a:spcAft>
                <a:spcPts val="0"/>
              </a:spcAft>
              <a:buFont typeface="Wingdings" pitchFamily="2" charset="2"/>
              <a:buChar char="v"/>
              <a:defRPr/>
            </a:pPr>
            <a:r>
              <a:rPr lang="en-US" sz="9600" dirty="0">
                <a:latin typeface="Cambria" pitchFamily="18" charset="0"/>
                <a:cs typeface="Times New Roman" pitchFamily="18" charset="0"/>
              </a:rPr>
              <a:t>A new classifier, called LDA Tree and a novel classifier, called SVM Tree have been proposed to classify these features into their corresponding classes.</a:t>
            </a:r>
          </a:p>
          <a:p>
            <a:pPr algn="just" eaLnBrk="1" fontAlgn="auto" hangingPunct="1">
              <a:lnSpc>
                <a:spcPct val="120000"/>
              </a:lnSpc>
              <a:spcAft>
                <a:spcPts val="0"/>
              </a:spcAft>
              <a:buFont typeface="Wingdings" pitchFamily="2" charset="2"/>
              <a:buChar char="v"/>
              <a:defRPr/>
            </a:pPr>
            <a:r>
              <a:rPr lang="en-US" sz="9600" dirty="0">
                <a:latin typeface="Cambria" pitchFamily="18" charset="0"/>
                <a:cs typeface="Times New Roman" pitchFamily="18" charset="0"/>
              </a:rPr>
              <a:t>The proposed classifier has been evaluated on a publicly available human action database, namely </a:t>
            </a:r>
            <a:r>
              <a:rPr lang="en-US" sz="9600" dirty="0" err="1">
                <a:latin typeface="Cambria" pitchFamily="18" charset="0"/>
                <a:cs typeface="Times New Roman" pitchFamily="18" charset="0"/>
              </a:rPr>
              <a:t>ViHASi</a:t>
            </a:r>
            <a:r>
              <a:rPr lang="en-US" sz="9600" dirty="0">
                <a:latin typeface="Cambria" pitchFamily="18" charset="0"/>
                <a:cs typeface="Times New Roman" pitchFamily="18" charset="0"/>
              </a:rPr>
              <a:t> database and some real video sequences.</a:t>
            </a:r>
          </a:p>
          <a:p>
            <a:pPr algn="just" eaLnBrk="1" fontAlgn="auto" hangingPunct="1">
              <a:lnSpc>
                <a:spcPct val="150000"/>
              </a:lnSpc>
              <a:spcAft>
                <a:spcPts val="0"/>
              </a:spcAft>
              <a:buFont typeface="Arial" pitchFamily="34" charset="0"/>
              <a:buNone/>
              <a:defRPr/>
            </a:pPr>
            <a:endParaRPr lang="en-IN" sz="9600" dirty="0">
              <a:latin typeface="Cambria" pitchFamily="18" charset="0"/>
            </a:endParaRPr>
          </a:p>
          <a:p>
            <a:pPr eaLnBrk="1" fontAlgn="auto" hangingPunct="1">
              <a:spcAft>
                <a:spcPts val="0"/>
              </a:spcAft>
              <a:defRPr/>
            </a:pPr>
            <a:endParaRPr lang="en-US" sz="9600" dirty="0">
              <a:latin typeface="Cambria" pitchFamily="18" charset="0"/>
            </a:endParaRP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Smart House</a:t>
            </a:r>
          </a:p>
        </p:txBody>
      </p:sp>
      <p:sp>
        <p:nvSpPr>
          <p:cNvPr id="18435"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18438" name="Picture 2" descr="Image result for smart room"/>
          <p:cNvPicPr>
            <a:picLocks noChangeAspect="1" noChangeArrowheads="1"/>
          </p:cNvPicPr>
          <p:nvPr/>
        </p:nvPicPr>
        <p:blipFill>
          <a:blip r:embed="rId2"/>
          <a:srcRect/>
          <a:stretch>
            <a:fillRect/>
          </a:stretch>
        </p:blipFill>
        <p:spPr bwMode="auto">
          <a:xfrm>
            <a:off x="1219200" y="1208088"/>
            <a:ext cx="9753600" cy="505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828800" y="533400"/>
            <a:ext cx="7772400" cy="685800"/>
          </a:xfrm>
        </p:spPr>
        <p:txBody>
          <a:bodyPr/>
          <a:lstStyle/>
          <a:p>
            <a:pPr algn="l" eaLnBrk="1" hangingPunct="1"/>
            <a:r>
              <a:rPr lang="en-US" altLang="en-US" sz="3200" b="1" smtClean="0">
                <a:solidFill>
                  <a:srgbClr val="002060"/>
                </a:solidFill>
                <a:latin typeface="Cambria" pitchFamily="18" charset="0"/>
              </a:rPr>
              <a:t>Introduction cont :</a:t>
            </a:r>
          </a:p>
        </p:txBody>
      </p:sp>
      <p:sp>
        <p:nvSpPr>
          <p:cNvPr id="3" name="Content Placeholder 2"/>
          <p:cNvSpPr>
            <a:spLocks noGrp="1"/>
          </p:cNvSpPr>
          <p:nvPr>
            <p:ph idx="1"/>
          </p:nvPr>
        </p:nvSpPr>
        <p:spPr>
          <a:xfrm>
            <a:off x="1752600" y="1143000"/>
            <a:ext cx="8686800" cy="5257800"/>
          </a:xfrm>
        </p:spPr>
        <p:txBody>
          <a:bodyPr rtlCol="0">
            <a:normAutofit/>
          </a:bodyPr>
          <a:lstStyle/>
          <a:p>
            <a:pPr eaLnBrk="1" fontAlgn="auto" hangingPunct="1">
              <a:spcAft>
                <a:spcPts val="0"/>
              </a:spcAft>
              <a:buFont typeface="Arial" pitchFamily="34" charset="0"/>
              <a:buNone/>
              <a:defRPr/>
            </a:pPr>
            <a:r>
              <a:rPr lang="en-IN" sz="7200" dirty="0">
                <a:latin typeface="Times New Roman" pitchFamily="18" charset="0"/>
                <a:cs typeface="Times New Roman" pitchFamily="18" charset="0"/>
              </a:rPr>
              <a:t> 	</a:t>
            </a:r>
            <a:r>
              <a:rPr lang="en-IN" sz="2600" dirty="0">
                <a:latin typeface="Cambria" pitchFamily="18" charset="0"/>
                <a:cs typeface="Times New Roman" pitchFamily="18" charset="0"/>
              </a:rPr>
              <a:t>Steps involved in proposed action recognition framework:</a:t>
            </a:r>
          </a:p>
          <a:p>
            <a:pPr marL="457200" indent="-457200" eaLnBrk="1" fontAlgn="auto" hangingPunct="1">
              <a:spcAft>
                <a:spcPts val="0"/>
              </a:spcAft>
              <a:buFont typeface="+mj-lt"/>
              <a:buAutoNum type="arabicPeriod"/>
              <a:defRPr/>
            </a:pPr>
            <a:r>
              <a:rPr lang="en-US" sz="2600" dirty="0">
                <a:latin typeface="Cambria" pitchFamily="18" charset="0"/>
                <a:cs typeface="Times New Roman" pitchFamily="18" charset="0"/>
              </a:rPr>
              <a:t>Feature extraction:</a:t>
            </a:r>
          </a:p>
          <a:p>
            <a:pPr marL="1257300" lvl="2" indent="-457200" eaLnBrk="1" fontAlgn="auto" hangingPunct="1">
              <a:spcAft>
                <a:spcPts val="0"/>
              </a:spcAft>
              <a:buFont typeface="Arial" charset="0"/>
              <a:buChar char="•"/>
              <a:defRPr/>
            </a:pPr>
            <a:r>
              <a:rPr lang="en-US" sz="2600" dirty="0">
                <a:latin typeface="Cambria" pitchFamily="18" charset="0"/>
                <a:cs typeface="Times New Roman" pitchFamily="18" charset="0"/>
              </a:rPr>
              <a:t>Blob extraction in case of PTZ/moving camera.</a:t>
            </a:r>
          </a:p>
          <a:p>
            <a:pPr marL="1257300" lvl="2" indent="-457200" eaLnBrk="1" fontAlgn="auto" hangingPunct="1">
              <a:spcAft>
                <a:spcPts val="0"/>
              </a:spcAft>
              <a:buFont typeface="Arial" charset="0"/>
              <a:buChar char="•"/>
              <a:defRPr/>
            </a:pPr>
            <a:r>
              <a:rPr lang="en-US" sz="2600" dirty="0">
                <a:latin typeface="Cambria" pitchFamily="18" charset="0"/>
                <a:cs typeface="Times New Roman" pitchFamily="18" charset="0"/>
              </a:rPr>
              <a:t>Skeleton computation</a:t>
            </a:r>
          </a:p>
          <a:p>
            <a:pPr marL="1257300" lvl="2" indent="-457200" eaLnBrk="1" fontAlgn="auto" hangingPunct="1">
              <a:spcAft>
                <a:spcPts val="0"/>
              </a:spcAft>
              <a:buFont typeface="Arial" charset="0"/>
              <a:buChar char="•"/>
              <a:defRPr/>
            </a:pPr>
            <a:r>
              <a:rPr lang="en-US" sz="2600" dirty="0">
                <a:latin typeface="Cambria" pitchFamily="18" charset="0"/>
                <a:cs typeface="Times New Roman" pitchFamily="18" charset="0"/>
              </a:rPr>
              <a:t>Feature extraction               </a:t>
            </a:r>
            <a:endParaRPr lang="en-IN" sz="2600" dirty="0">
              <a:latin typeface="Cambria" pitchFamily="18" charset="0"/>
              <a:cs typeface="Times New Roman" pitchFamily="18" charset="0"/>
            </a:endParaRPr>
          </a:p>
          <a:p>
            <a:pPr marL="457200" indent="-457200" eaLnBrk="1" fontAlgn="auto" hangingPunct="1">
              <a:spcAft>
                <a:spcPts val="0"/>
              </a:spcAft>
              <a:buFont typeface="+mj-lt"/>
              <a:buAutoNum type="arabicPeriod"/>
              <a:defRPr/>
            </a:pPr>
            <a:r>
              <a:rPr lang="en-IN" sz="2600" dirty="0">
                <a:latin typeface="Cambria" pitchFamily="18" charset="0"/>
                <a:cs typeface="Times New Roman" pitchFamily="18" charset="0"/>
              </a:rPr>
              <a:t>Implementation of LDA Tree and SVM tree classifiers. </a:t>
            </a:r>
          </a:p>
          <a:p>
            <a:pPr marL="457200" indent="-457200" algn="just" eaLnBrk="1" fontAlgn="auto" hangingPunct="1">
              <a:lnSpc>
                <a:spcPct val="120000"/>
              </a:lnSpc>
              <a:spcAft>
                <a:spcPts val="0"/>
              </a:spcAft>
              <a:buFont typeface="Arial" pitchFamily="34" charset="0"/>
              <a:buNone/>
              <a:defRPr/>
            </a:pPr>
            <a:endParaRPr lang="en-IN" sz="9600" dirty="0">
              <a:latin typeface="Cambria" pitchFamily="18" charset="0"/>
              <a:cs typeface="Times New Roman" pitchFamily="18" charset="0"/>
            </a:endParaRP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981200" y="304800"/>
            <a:ext cx="8229600" cy="838200"/>
          </a:xfrm>
        </p:spPr>
        <p:txBody>
          <a:bodyPr/>
          <a:lstStyle/>
          <a:p>
            <a:pPr algn="l"/>
            <a:r>
              <a:rPr lang="en-US" altLang="en-US" sz="3200" b="1" smtClean="0">
                <a:solidFill>
                  <a:srgbClr val="002060"/>
                </a:solidFill>
                <a:latin typeface="Cambria" pitchFamily="18" charset="0"/>
                <a:cs typeface="Times New Roman" pitchFamily="18" charset="0"/>
              </a:rPr>
              <a:t>Blob extraction in case of PTZ camera</a:t>
            </a:r>
          </a:p>
        </p:txBody>
      </p:sp>
      <p:pic>
        <p:nvPicPr>
          <p:cNvPr id="51203" name="Picture 2"/>
          <p:cNvPicPr>
            <a:picLocks noGrp="1" noChangeAspect="1" noChangeArrowheads="1"/>
          </p:cNvPicPr>
          <p:nvPr>
            <p:ph idx="1"/>
          </p:nvPr>
        </p:nvPicPr>
        <p:blipFill>
          <a:blip r:embed="rId2"/>
          <a:srcRect/>
          <a:stretch>
            <a:fillRect/>
          </a:stretch>
        </p:blipFill>
        <p:spPr>
          <a:xfrm>
            <a:off x="2362200" y="1295400"/>
            <a:ext cx="7391400" cy="5029200"/>
          </a:xfrm>
          <a:noFill/>
        </p:spPr>
      </p:pic>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a:xfrm>
            <a:off x="1752600" y="304800"/>
            <a:ext cx="8686800" cy="6096000"/>
          </a:xfrm>
        </p:spPr>
        <p:txBody>
          <a:bodyPr/>
          <a:lstStyle/>
          <a:p>
            <a:pPr>
              <a:buFont typeface="Arial" pitchFamily="34" charset="0"/>
              <a:buNone/>
            </a:pPr>
            <a:r>
              <a:rPr lang="en-US" altLang="en-US" b="1" smtClean="0">
                <a:solidFill>
                  <a:srgbClr val="002060"/>
                </a:solidFill>
                <a:latin typeface="Cambria" pitchFamily="18" charset="0"/>
                <a:cs typeface="Times New Roman" pitchFamily="18" charset="0"/>
              </a:rPr>
              <a:t>Change detection</a:t>
            </a:r>
          </a:p>
          <a:p>
            <a:pPr algn="ctr">
              <a:buFont typeface="Arial" pitchFamily="34" charset="0"/>
              <a:buNone/>
            </a:pPr>
            <a:endParaRPr lang="en-US" altLang="en-US" sz="2400" smtClean="0">
              <a:latin typeface="Times New Roman" pitchFamily="18" charset="0"/>
              <a:cs typeface="Times New Roman" pitchFamily="18" charset="0"/>
            </a:endParaRPr>
          </a:p>
          <a:p>
            <a:pPr>
              <a:buFont typeface="Wingdings" pitchFamily="2" charset="2"/>
              <a:buChar char="Ø"/>
            </a:pPr>
            <a:r>
              <a:rPr lang="en-US" altLang="en-US" sz="2400" b="1" smtClean="0">
                <a:latin typeface="Cambria" pitchFamily="18" charset="0"/>
                <a:cs typeface="Times New Roman" pitchFamily="18" charset="0"/>
              </a:rPr>
              <a:t>Build  background Mosaic image</a:t>
            </a:r>
          </a:p>
          <a:p>
            <a:r>
              <a:rPr lang="en-US" altLang="en-US" sz="2400" smtClean="0">
                <a:latin typeface="Cambria" pitchFamily="18" charset="0"/>
                <a:cs typeface="Times New Roman" pitchFamily="18" charset="0"/>
              </a:rPr>
              <a:t>Base image</a:t>
            </a:r>
          </a:p>
          <a:p>
            <a:r>
              <a:rPr lang="en-US" altLang="en-US" sz="2400" smtClean="0">
                <a:latin typeface="Cambria" pitchFamily="18" charset="0"/>
                <a:cs typeface="Times New Roman" pitchFamily="18" charset="0"/>
              </a:rPr>
              <a:t>Register the another image on base image</a:t>
            </a:r>
          </a:p>
          <a:p>
            <a:pPr>
              <a:buFont typeface="Wingdings" pitchFamily="2" charset="2"/>
              <a:buChar char="Ø"/>
            </a:pPr>
            <a:endParaRPr lang="en-US" altLang="en-US" sz="2400" b="1" smtClean="0">
              <a:latin typeface="Cambria" pitchFamily="18" charset="0"/>
              <a:cs typeface="Times New Roman" pitchFamily="18" charset="0"/>
            </a:endParaRPr>
          </a:p>
          <a:p>
            <a:pPr>
              <a:buFont typeface="Wingdings" pitchFamily="2" charset="2"/>
              <a:buChar char="Ø"/>
            </a:pPr>
            <a:r>
              <a:rPr lang="en-US" altLang="en-US" sz="2400" b="1" smtClean="0">
                <a:latin typeface="Cambria" pitchFamily="18" charset="0"/>
                <a:cs typeface="Times New Roman" pitchFamily="18" charset="0"/>
              </a:rPr>
              <a:t>Object detection using background Mosaic image</a:t>
            </a:r>
          </a:p>
          <a:p>
            <a:r>
              <a:rPr lang="en-US" altLang="en-US" sz="2400" smtClean="0">
                <a:latin typeface="Cambria" pitchFamily="18" charset="0"/>
                <a:cs typeface="Times New Roman" pitchFamily="18" charset="0"/>
              </a:rPr>
              <a:t>Register frame having foreground object on mosaic image</a:t>
            </a:r>
          </a:p>
          <a:p>
            <a:r>
              <a:rPr lang="en-US" altLang="en-US" sz="2400" smtClean="0">
                <a:latin typeface="Cambria" pitchFamily="18" charset="0"/>
                <a:cs typeface="Times New Roman" pitchFamily="18" charset="0"/>
              </a:rPr>
              <a:t>Frame background comparison</a:t>
            </a:r>
          </a:p>
          <a:p>
            <a:pPr>
              <a:buFont typeface="Arial" pitchFamily="34" charset="0"/>
              <a:buNone/>
            </a:pPr>
            <a:endParaRPr lang="en-US" altLang="en-US" sz="2400" smtClean="0">
              <a:latin typeface="Cambria" pitchFamily="18" charset="0"/>
              <a:cs typeface="Times New Roman" pitchFamily="18" charset="0"/>
            </a:endParaRPr>
          </a:p>
          <a:p>
            <a:pPr>
              <a:buFont typeface="Wingdings" pitchFamily="2" charset="2"/>
              <a:buChar char="Ø"/>
            </a:pPr>
            <a:r>
              <a:rPr lang="en-US" altLang="en-US" sz="2400" b="1" smtClean="0">
                <a:latin typeface="Cambria" pitchFamily="18" charset="0"/>
                <a:cs typeface="Times New Roman" pitchFamily="18" charset="0"/>
              </a:rPr>
              <a:t>Skeleton of the detected object</a:t>
            </a:r>
          </a:p>
          <a:p>
            <a:r>
              <a:rPr lang="en-US" altLang="en-US" sz="2400" smtClean="0">
                <a:latin typeface="Cambria" pitchFamily="18" charset="0"/>
                <a:cs typeface="Times New Roman" pitchFamily="18" charset="0"/>
              </a:rPr>
              <a:t>Silhouette of the detected object</a:t>
            </a:r>
          </a:p>
          <a:p>
            <a:r>
              <a:rPr lang="en-US" altLang="en-US" sz="2400" smtClean="0">
                <a:latin typeface="Cambria" pitchFamily="18" charset="0"/>
                <a:cs typeface="Times New Roman" pitchFamily="18" charset="0"/>
              </a:rPr>
              <a:t>Skeleton of the silhouette</a:t>
            </a:r>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752600" y="0"/>
            <a:ext cx="8458200" cy="1143000"/>
          </a:xfrm>
        </p:spPr>
        <p:txBody>
          <a:bodyPr/>
          <a:lstStyle/>
          <a:p>
            <a:pPr eaLnBrk="1" hangingPunct="1"/>
            <a:r>
              <a:rPr lang="en-US" altLang="en-US" b="1" smtClean="0">
                <a:solidFill>
                  <a:srgbClr val="002060"/>
                </a:solidFill>
                <a:latin typeface="Cambria" pitchFamily="18" charset="0"/>
              </a:rPr>
              <a:t> </a:t>
            </a:r>
            <a:r>
              <a:rPr lang="en-US" altLang="en-US" sz="3200" b="1" smtClean="0">
                <a:solidFill>
                  <a:srgbClr val="002060"/>
                </a:solidFill>
                <a:latin typeface="Cambria" pitchFamily="18" charset="0"/>
              </a:rPr>
              <a:t>Overview of the Proposed Technique:</a:t>
            </a:r>
            <a:r>
              <a:rPr lang="en-US" altLang="en-US" smtClean="0"/>
              <a:t> </a:t>
            </a:r>
          </a:p>
        </p:txBody>
      </p:sp>
      <p:sp>
        <p:nvSpPr>
          <p:cNvPr id="53251" name="Content Placeholder 6"/>
          <p:cNvSpPr>
            <a:spLocks noGrp="1"/>
          </p:cNvSpPr>
          <p:nvPr>
            <p:ph idx="1"/>
          </p:nvPr>
        </p:nvSpPr>
        <p:spPr/>
        <p:txBody>
          <a:bodyPr/>
          <a:lstStyle/>
          <a:p>
            <a:pPr eaLnBrk="1" hangingPunct="1">
              <a:buFont typeface="Arial" pitchFamily="34" charset="0"/>
              <a:buNone/>
            </a:pPr>
            <a:r>
              <a:rPr lang="en-US" altLang="en-US" smtClean="0"/>
              <a:t> </a:t>
            </a:r>
          </a:p>
        </p:txBody>
      </p:sp>
      <p:pic>
        <p:nvPicPr>
          <p:cNvPr id="53252" name="Picture 8" descr="feature.png"/>
          <p:cNvPicPr>
            <a:picLocks noChangeAspect="1"/>
          </p:cNvPicPr>
          <p:nvPr/>
        </p:nvPicPr>
        <p:blipFill>
          <a:blip r:embed="rId2"/>
          <a:srcRect/>
          <a:stretch>
            <a:fillRect/>
          </a:stretch>
        </p:blipFill>
        <p:spPr bwMode="auto">
          <a:xfrm>
            <a:off x="2057400" y="1066800"/>
            <a:ext cx="8240713" cy="5102225"/>
          </a:xfrm>
          <a:prstGeom prst="rect">
            <a:avLst/>
          </a:prstGeom>
          <a:noFill/>
          <a:ln w="9525">
            <a:noFill/>
            <a:miter lim="800000"/>
            <a:headEnd/>
            <a:tailEnd/>
          </a:ln>
        </p:spPr>
      </p:pic>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ltGray">
          <a:xfrm>
            <a:off x="1524000" y="-76200"/>
            <a:ext cx="9210675" cy="2514600"/>
          </a:xfrm>
          <a:prstGeom prst="rect">
            <a:avLst/>
          </a:prstGeom>
          <a:noFill/>
          <a:ln w="9525">
            <a:noFill/>
            <a:miter lim="800000"/>
            <a:headEnd/>
            <a:tailEnd/>
          </a:ln>
        </p:spPr>
      </p:pic>
      <p:pic>
        <p:nvPicPr>
          <p:cNvPr id="54275" name="Picture 3"/>
          <p:cNvPicPr>
            <a:picLocks noChangeAspect="1" noChangeArrowheads="1"/>
          </p:cNvPicPr>
          <p:nvPr/>
        </p:nvPicPr>
        <p:blipFill>
          <a:blip r:embed="rId3"/>
          <a:srcRect/>
          <a:stretch>
            <a:fillRect/>
          </a:stretch>
        </p:blipFill>
        <p:spPr bwMode="ltGray">
          <a:xfrm>
            <a:off x="1524000" y="3200400"/>
            <a:ext cx="3281363" cy="1219200"/>
          </a:xfrm>
          <a:prstGeom prst="rect">
            <a:avLst/>
          </a:prstGeom>
          <a:noFill/>
          <a:ln w="9525">
            <a:noFill/>
            <a:miter lim="800000"/>
            <a:headEnd/>
            <a:tailEnd/>
          </a:ln>
        </p:spPr>
      </p:pic>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pic>
        <p:nvPicPr>
          <p:cNvPr id="54278" name="Picture 7"/>
          <p:cNvPicPr>
            <a:picLocks noChangeAspect="1" noChangeArrowheads="1"/>
          </p:cNvPicPr>
          <p:nvPr/>
        </p:nvPicPr>
        <p:blipFill>
          <a:blip r:embed="rId4"/>
          <a:srcRect/>
          <a:stretch>
            <a:fillRect/>
          </a:stretch>
        </p:blipFill>
        <p:spPr bwMode="auto">
          <a:xfrm>
            <a:off x="4953000" y="2057400"/>
            <a:ext cx="52578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normAutofit/>
          </a:bodyPr>
          <a:lstStyle/>
          <a:p>
            <a:pPr eaLnBrk="1" fontAlgn="auto" hangingPunct="1">
              <a:spcAft>
                <a:spcPts val="0"/>
              </a:spcAft>
              <a:defRPr/>
            </a:pPr>
            <a:r>
              <a:rPr lang="en-US" dirty="0" err="1" smtClean="0">
                <a:solidFill>
                  <a:schemeClr val="tx2">
                    <a:lumMod val="60000"/>
                    <a:lumOff val="40000"/>
                  </a:schemeClr>
                </a:solidFill>
              </a:rPr>
              <a:t>Skeletonization</a:t>
            </a:r>
            <a:endParaRPr lang="en-US" dirty="0" smtClean="0">
              <a:solidFill>
                <a:schemeClr val="tx2">
                  <a:lumMod val="60000"/>
                  <a:lumOff val="40000"/>
                </a:schemeClr>
              </a:solidFill>
            </a:endParaRPr>
          </a:p>
        </p:txBody>
      </p:sp>
      <p:sp>
        <p:nvSpPr>
          <p:cNvPr id="3" name="Rectangle 3"/>
          <p:cNvSpPr>
            <a:spLocks noGrp="1" noChangeArrowheads="1"/>
          </p:cNvSpPr>
          <p:nvPr>
            <p:ph idx="1"/>
          </p:nvPr>
        </p:nvSpPr>
        <p:spPr/>
        <p:txBody>
          <a:bodyPr/>
          <a:lstStyle/>
          <a:p>
            <a:pPr eaLnBrk="1" hangingPunct="1">
              <a:buFont typeface="Wingdings" pitchFamily="2" charset="2"/>
              <a:buNone/>
            </a:pPr>
            <a:endParaRPr lang="en-US" altLang="en-US" smtClean="0"/>
          </a:p>
          <a:p>
            <a:pPr eaLnBrk="1" hangingPunct="1"/>
            <a:r>
              <a:rPr lang="en-US" altLang="en-US" smtClean="0"/>
              <a:t>Medial axis in 2D/Medial Surface in 3D</a:t>
            </a:r>
          </a:p>
          <a:p>
            <a:pPr eaLnBrk="1" hangingPunct="1">
              <a:buFont typeface="Wingdings" pitchFamily="2" charset="2"/>
              <a:buNone/>
            </a:pPr>
            <a:endParaRPr lang="en-US" altLang="en-US" smtClean="0"/>
          </a:p>
        </p:txBody>
      </p:sp>
      <p:graphicFrame>
        <p:nvGraphicFramePr>
          <p:cNvPr id="1026" name="Object 4"/>
          <p:cNvGraphicFramePr>
            <a:graphicFrameLocks noChangeAspect="1"/>
          </p:cNvGraphicFramePr>
          <p:nvPr/>
        </p:nvGraphicFramePr>
        <p:xfrm>
          <a:off x="4114800" y="3657600"/>
          <a:ext cx="3962400" cy="2286000"/>
        </p:xfrm>
        <a:graphic>
          <a:graphicData uri="http://schemas.openxmlformats.org/presentationml/2006/ole">
            <p:oleObj spid="_x0000_s1026" name="Bitmap Image" r:id="rId3" imgW="2695951" imgH="1580952" progId="PBrush">
              <p:embed/>
            </p:oleObj>
          </a:graphicData>
        </a:graphic>
      </p:graphicFrame>
      <p:sp>
        <p:nvSpPr>
          <p:cNvPr id="1029" name="Rectangle 5"/>
          <p:cNvSpPr>
            <a:spLocks noChangeArrowheads="1"/>
          </p:cNvSpPr>
          <p:nvPr/>
        </p:nvSpPr>
        <p:spPr bwMode="ltGray">
          <a:xfrm>
            <a:off x="5791200" y="4419600"/>
            <a:ext cx="344488" cy="584200"/>
          </a:xfrm>
          <a:prstGeom prst="rect">
            <a:avLst/>
          </a:prstGeom>
          <a:noFill/>
          <a:ln w="9525">
            <a:noFill/>
            <a:miter lim="800000"/>
            <a:headEnd/>
            <a:tailEnd/>
          </a:ln>
          <a:effectLst/>
        </p:spPr>
        <p:txBody>
          <a:bodyPr wrap="none">
            <a:spAutoFit/>
          </a:bodyPr>
          <a:lstStyle/>
          <a:p>
            <a:pPr eaLnBrk="1" hangingPunct="1">
              <a:defRPr/>
            </a:pPr>
            <a:r>
              <a:rPr lang="en-US" sz="3200">
                <a:solidFill>
                  <a:srgbClr val="FF3300"/>
                </a:solidFill>
                <a:effectLst>
                  <a:outerShdw blurRad="38100" dist="38100" dir="2700000" algn="tl">
                    <a:srgbClr val="000000"/>
                  </a:outerShdw>
                </a:effectLst>
                <a:latin typeface="Arial" charset="0"/>
                <a:cs typeface="Arial" charset="0"/>
              </a:rPr>
              <a:t>*</a:t>
            </a:r>
          </a:p>
        </p:txBody>
      </p:sp>
      <p:sp>
        <p:nvSpPr>
          <p:cNvPr id="1030" name="Rectangle 6"/>
          <p:cNvSpPr>
            <a:spLocks noChangeArrowheads="1"/>
          </p:cNvSpPr>
          <p:nvPr/>
        </p:nvSpPr>
        <p:spPr bwMode="ltGray">
          <a:xfrm>
            <a:off x="6019800" y="4648200"/>
            <a:ext cx="504825" cy="369888"/>
          </a:xfrm>
          <a:prstGeom prst="rect">
            <a:avLst/>
          </a:prstGeom>
          <a:noFill/>
          <a:ln w="9525">
            <a:noFill/>
            <a:miter lim="800000"/>
            <a:headEnd/>
            <a:tailEnd/>
          </a:ln>
          <a:effectLst/>
        </p:spPr>
        <p:txBody>
          <a:bodyPr wrap="none">
            <a:spAutoFit/>
          </a:bodyPr>
          <a:lstStyle/>
          <a:p>
            <a:pPr eaLnBrk="1" hangingPunct="1">
              <a:defRPr/>
            </a:pPr>
            <a:r>
              <a:rPr lang="en-US">
                <a:solidFill>
                  <a:srgbClr val="669900"/>
                </a:solidFill>
                <a:effectLst>
                  <a:outerShdw blurRad="38100" dist="38100" dir="2700000" algn="tl">
                    <a:srgbClr val="000000"/>
                  </a:outerShdw>
                </a:effectLst>
                <a:latin typeface="Arial" charset="0"/>
                <a:cs typeface="Arial" charset="0"/>
              </a:rPr>
              <a:t>Ski</a:t>
            </a:r>
          </a:p>
        </p:txBody>
      </p:sp>
      <p:sp>
        <p:nvSpPr>
          <p:cNvPr id="1031" name="Rectangle 7"/>
          <p:cNvSpPr>
            <a:spLocks noChangeArrowheads="1"/>
          </p:cNvSpPr>
          <p:nvPr/>
        </p:nvSpPr>
        <p:spPr bwMode="ltGray">
          <a:xfrm>
            <a:off x="5562600" y="3733800"/>
            <a:ext cx="441325" cy="369888"/>
          </a:xfrm>
          <a:prstGeom prst="rect">
            <a:avLst/>
          </a:prstGeom>
          <a:noFill/>
          <a:ln w="9525">
            <a:noFill/>
            <a:miter lim="800000"/>
            <a:headEnd/>
            <a:tailEnd/>
          </a:ln>
          <a:effectLst/>
        </p:spPr>
        <p:txBody>
          <a:bodyPr wrap="none">
            <a:spAutoFit/>
          </a:bodyPr>
          <a:lstStyle/>
          <a:p>
            <a:pPr eaLnBrk="1" hangingPunct="1">
              <a:defRPr/>
            </a:pPr>
            <a:r>
              <a:rPr lang="en-US">
                <a:solidFill>
                  <a:srgbClr val="669900"/>
                </a:solidFill>
                <a:effectLst>
                  <a:outerShdw blurRad="38100" dist="38100" dir="2700000" algn="tl">
                    <a:srgbClr val="000000"/>
                  </a:outerShdw>
                </a:effectLst>
                <a:latin typeface="Arial" charset="0"/>
                <a:cs typeface="Arial" charset="0"/>
              </a:rPr>
              <a:t>b1</a:t>
            </a:r>
          </a:p>
        </p:txBody>
      </p:sp>
      <p:sp>
        <p:nvSpPr>
          <p:cNvPr id="1032" name="Rectangle 8"/>
          <p:cNvSpPr>
            <a:spLocks noChangeArrowheads="1"/>
          </p:cNvSpPr>
          <p:nvPr/>
        </p:nvSpPr>
        <p:spPr bwMode="ltGray">
          <a:xfrm>
            <a:off x="5562600" y="5334000"/>
            <a:ext cx="441325" cy="369888"/>
          </a:xfrm>
          <a:prstGeom prst="rect">
            <a:avLst/>
          </a:prstGeom>
          <a:noFill/>
          <a:ln w="9525">
            <a:noFill/>
            <a:miter lim="800000"/>
            <a:headEnd/>
            <a:tailEnd/>
          </a:ln>
          <a:effectLst/>
        </p:spPr>
        <p:txBody>
          <a:bodyPr wrap="none">
            <a:spAutoFit/>
          </a:bodyPr>
          <a:lstStyle/>
          <a:p>
            <a:pPr eaLnBrk="1" hangingPunct="1">
              <a:defRPr/>
            </a:pPr>
            <a:r>
              <a:rPr lang="en-US">
                <a:solidFill>
                  <a:srgbClr val="669900"/>
                </a:solidFill>
                <a:effectLst>
                  <a:outerShdw blurRad="38100" dist="38100" dir="2700000" algn="tl">
                    <a:srgbClr val="000000"/>
                  </a:outerShdw>
                </a:effectLst>
                <a:latin typeface="Arial" charset="0"/>
                <a:cs typeface="Arial" charset="0"/>
              </a:rPr>
              <a:t>b2</a:t>
            </a:r>
          </a:p>
        </p:txBody>
      </p:sp>
      <p:sp>
        <p:nvSpPr>
          <p:cNvPr id="13" name="Date Placeholder 12"/>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solidFill>
                  <a:schemeClr val="tx2">
                    <a:lumMod val="60000"/>
                    <a:lumOff val="40000"/>
                  </a:schemeClr>
                </a:solidFill>
              </a:rPr>
              <a:t>Skeletonization</a:t>
            </a:r>
            <a:endParaRPr lang="en-IN" dirty="0"/>
          </a:p>
        </p:txBody>
      </p:sp>
      <p:sp>
        <p:nvSpPr>
          <p:cNvPr id="55299" name="Content Placeholder 2"/>
          <p:cNvSpPr>
            <a:spLocks noGrp="1"/>
          </p:cNvSpPr>
          <p:nvPr>
            <p:ph idx="1"/>
          </p:nvPr>
        </p:nvSpPr>
        <p:spPr/>
        <p:txBody>
          <a:bodyPr/>
          <a:lstStyle/>
          <a:p>
            <a:endParaRPr lang="en-IN"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55302" name="Picture 2"/>
          <p:cNvPicPr>
            <a:picLocks noChangeAspect="1" noChangeArrowheads="1"/>
          </p:cNvPicPr>
          <p:nvPr/>
        </p:nvPicPr>
        <p:blipFill>
          <a:blip r:embed="rId2"/>
          <a:srcRect/>
          <a:stretch>
            <a:fillRect/>
          </a:stretch>
        </p:blipFill>
        <p:spPr bwMode="auto">
          <a:xfrm>
            <a:off x="381000" y="1752600"/>
            <a:ext cx="11634788" cy="4038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2667000" y="381000"/>
            <a:ext cx="7772400" cy="1143000"/>
          </a:xfrm>
        </p:spPr>
        <p:txBody>
          <a:bodyPr/>
          <a:lstStyle/>
          <a:p>
            <a:pPr eaLnBrk="1" hangingPunct="1"/>
            <a:r>
              <a:rPr lang="en-US" b="1" smtClean="0"/>
              <a:t>2D Cases</a:t>
            </a:r>
          </a:p>
        </p:txBody>
      </p:sp>
      <p:pic>
        <p:nvPicPr>
          <p:cNvPr id="2052" name="Picture 3"/>
          <p:cNvPicPr>
            <a:picLocks noChangeAspect="1" noChangeArrowheads="1"/>
          </p:cNvPicPr>
          <p:nvPr/>
        </p:nvPicPr>
        <p:blipFill>
          <a:blip r:embed="rId3"/>
          <a:srcRect/>
          <a:stretch>
            <a:fillRect/>
          </a:stretch>
        </p:blipFill>
        <p:spPr bwMode="ltGray">
          <a:xfrm>
            <a:off x="6553200" y="1447800"/>
            <a:ext cx="3533775" cy="4114800"/>
          </a:xfrm>
          <a:prstGeom prst="rect">
            <a:avLst/>
          </a:prstGeom>
          <a:noFill/>
          <a:ln w="9525">
            <a:noFill/>
            <a:miter lim="800000"/>
            <a:headEnd/>
            <a:tailEnd/>
          </a:ln>
        </p:spPr>
      </p:pic>
      <p:graphicFrame>
        <p:nvGraphicFramePr>
          <p:cNvPr id="2050" name="Object 4"/>
          <p:cNvGraphicFramePr>
            <a:graphicFrameLocks noChangeAspect="1"/>
          </p:cNvGraphicFramePr>
          <p:nvPr/>
        </p:nvGraphicFramePr>
        <p:xfrm>
          <a:off x="2438400" y="1447800"/>
          <a:ext cx="3962400" cy="4114800"/>
        </p:xfrm>
        <a:graphic>
          <a:graphicData uri="http://schemas.openxmlformats.org/presentationml/2006/ole">
            <p:oleObj spid="_x0000_s2050" name="Bitmap Image" r:id="rId4" imgW="2943636" imgH="3304762" progId="PBrush">
              <p:embed/>
            </p:oleObj>
          </a:graphicData>
        </a:graphic>
      </p:graphicFrame>
      <p:sp>
        <p:nvSpPr>
          <p:cNvPr id="6" name="Date Placeholder 5"/>
          <p:cNvSpPr>
            <a:spLocks noGrp="1"/>
          </p:cNvSpPr>
          <p:nvPr>
            <p:ph type="dt" sz="quarter" idx="10"/>
          </p:nvPr>
        </p:nvSpPr>
        <p:spPr/>
        <p:txBody>
          <a:bodyPr/>
          <a:lstStyle/>
          <a:p>
            <a:pPr>
              <a:defRPr/>
            </a:pPr>
            <a:r>
              <a:rPr lang="en-US" smtClean="0"/>
              <a:t>25/04/19</a:t>
            </a:r>
            <a:endParaRPr lang="en-US"/>
          </a:p>
        </p:txBody>
      </p:sp>
      <p:sp>
        <p:nvSpPr>
          <p:cNvPr id="7" name="Footer Placeholder 6"/>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2667000" y="152400"/>
            <a:ext cx="7772400" cy="762000"/>
          </a:xfrm>
        </p:spPr>
        <p:txBody>
          <a:bodyPr/>
          <a:lstStyle/>
          <a:p>
            <a:r>
              <a:rPr lang="en-US" altLang="en-US" smtClean="0">
                <a:solidFill>
                  <a:srgbClr val="0000FF"/>
                </a:solidFill>
              </a:rPr>
              <a:t>Objects and their Skeletons</a:t>
            </a:r>
          </a:p>
        </p:txBody>
      </p:sp>
      <p:graphicFrame>
        <p:nvGraphicFramePr>
          <p:cNvPr id="3074" name="Object 2"/>
          <p:cNvGraphicFramePr>
            <a:graphicFrameLocks noChangeAspect="1"/>
          </p:cNvGraphicFramePr>
          <p:nvPr/>
        </p:nvGraphicFramePr>
        <p:xfrm>
          <a:off x="2895600" y="1066800"/>
          <a:ext cx="3733800" cy="5105400"/>
        </p:xfrm>
        <a:graphic>
          <a:graphicData uri="http://schemas.openxmlformats.org/presentationml/2006/ole">
            <p:oleObj spid="_x0000_s3074" name="Bitmap Image" r:id="rId3" imgW="6961905" imgH="8028571" progId="PBrush">
              <p:embed/>
            </p:oleObj>
          </a:graphicData>
        </a:graphic>
      </p:graphicFrame>
      <p:graphicFrame>
        <p:nvGraphicFramePr>
          <p:cNvPr id="3075" name="Object 3"/>
          <p:cNvGraphicFramePr>
            <a:graphicFrameLocks noChangeAspect="1"/>
          </p:cNvGraphicFramePr>
          <p:nvPr/>
        </p:nvGraphicFramePr>
        <p:xfrm>
          <a:off x="6781800" y="1066800"/>
          <a:ext cx="3657600" cy="5105400"/>
        </p:xfrm>
        <a:graphic>
          <a:graphicData uri="http://schemas.openxmlformats.org/presentationml/2006/ole">
            <p:oleObj spid="_x0000_s3075" name="Bitmap Image" r:id="rId4" imgW="6961905" imgH="8040222" progId="PBrush">
              <p:embed/>
            </p:oleObj>
          </a:graphicData>
        </a:graphic>
      </p:graphicFrame>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667000" y="152400"/>
          <a:ext cx="3581400" cy="3048000"/>
        </p:xfrm>
        <a:graphic>
          <a:graphicData uri="http://schemas.openxmlformats.org/presentationml/2006/ole">
            <p:oleObj spid="_x0000_s4098" name="Bitmap Image" r:id="rId4" imgW="3885714" imgH="3858164" progId="PBrush">
              <p:embed/>
            </p:oleObj>
          </a:graphicData>
        </a:graphic>
      </p:graphicFrame>
      <p:graphicFrame>
        <p:nvGraphicFramePr>
          <p:cNvPr id="4099" name="Object 3"/>
          <p:cNvGraphicFramePr>
            <a:graphicFrameLocks noChangeAspect="1"/>
          </p:cNvGraphicFramePr>
          <p:nvPr/>
        </p:nvGraphicFramePr>
        <p:xfrm>
          <a:off x="2667000" y="3200400"/>
          <a:ext cx="3581400" cy="3467100"/>
        </p:xfrm>
        <a:graphic>
          <a:graphicData uri="http://schemas.openxmlformats.org/presentationml/2006/ole">
            <p:oleObj spid="_x0000_s4099" name="Bitmap Image" r:id="rId5" imgW="3847619" imgH="3924848" progId="PBrush">
              <p:embed/>
            </p:oleObj>
          </a:graphicData>
        </a:graphic>
      </p:graphicFrame>
      <p:graphicFrame>
        <p:nvGraphicFramePr>
          <p:cNvPr id="4100" name="Object 4"/>
          <p:cNvGraphicFramePr>
            <a:graphicFrameLocks noChangeAspect="1"/>
          </p:cNvGraphicFramePr>
          <p:nvPr/>
        </p:nvGraphicFramePr>
        <p:xfrm>
          <a:off x="6248400" y="152400"/>
          <a:ext cx="3876675" cy="3048000"/>
        </p:xfrm>
        <a:graphic>
          <a:graphicData uri="http://schemas.openxmlformats.org/presentationml/2006/ole">
            <p:oleObj spid="_x0000_s4100" name="Bitmap Image" r:id="rId6" imgW="3877216" imgH="3962953" progId="PBrush">
              <p:embed/>
            </p:oleObj>
          </a:graphicData>
        </a:graphic>
      </p:graphicFrame>
      <p:graphicFrame>
        <p:nvGraphicFramePr>
          <p:cNvPr id="4101" name="Object 5"/>
          <p:cNvGraphicFramePr>
            <a:graphicFrameLocks noChangeAspect="1"/>
          </p:cNvGraphicFramePr>
          <p:nvPr/>
        </p:nvGraphicFramePr>
        <p:xfrm>
          <a:off x="6248400" y="3200400"/>
          <a:ext cx="3886200" cy="1828800"/>
        </p:xfrm>
        <a:graphic>
          <a:graphicData uri="http://schemas.openxmlformats.org/presentationml/2006/ole">
            <p:oleObj spid="_x0000_s4101" name="Bitmap Image" r:id="rId7" imgW="3924848" imgH="1991003" progId="PBrush">
              <p:embed/>
            </p:oleObj>
          </a:graphicData>
        </a:graphic>
      </p:graphicFrame>
      <p:graphicFrame>
        <p:nvGraphicFramePr>
          <p:cNvPr id="4102" name="Object 6"/>
          <p:cNvGraphicFramePr>
            <a:graphicFrameLocks noChangeAspect="1"/>
          </p:cNvGraphicFramePr>
          <p:nvPr/>
        </p:nvGraphicFramePr>
        <p:xfrm>
          <a:off x="6248400" y="4989513"/>
          <a:ext cx="3886200" cy="1716087"/>
        </p:xfrm>
        <a:graphic>
          <a:graphicData uri="http://schemas.openxmlformats.org/presentationml/2006/ole">
            <p:oleObj spid="_x0000_s4102" name="Bitmap Image" r:id="rId8" imgW="3952381" imgH="2019048" progId="PBrush">
              <p:embed/>
            </p:oleObj>
          </a:graphicData>
        </a:graphic>
      </p:graphicFrame>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endParaRPr lang="en-US" altLang="en-US" smtClean="0"/>
          </a:p>
        </p:txBody>
      </p:sp>
      <p:sp>
        <p:nvSpPr>
          <p:cNvPr id="32771"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32773" name="Picture 2"/>
          <p:cNvPicPr>
            <a:picLocks noChangeAspect="1" noChangeArrowheads="1"/>
          </p:cNvPicPr>
          <p:nvPr/>
        </p:nvPicPr>
        <p:blipFill>
          <a:blip r:embed="rId2"/>
          <a:srcRect/>
          <a:stretch>
            <a:fillRect/>
          </a:stretch>
        </p:blipFill>
        <p:spPr bwMode="auto">
          <a:xfrm>
            <a:off x="1524000" y="1031875"/>
            <a:ext cx="9144000" cy="48355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p:cNvPicPr>
            <a:picLocks noChangeAspect="1" noChangeArrowheads="1"/>
          </p:cNvPicPr>
          <p:nvPr/>
        </p:nvPicPr>
        <p:blipFill>
          <a:blip r:embed="rId2"/>
          <a:srcRect/>
          <a:stretch>
            <a:fillRect/>
          </a:stretch>
        </p:blipFill>
        <p:spPr bwMode="auto">
          <a:xfrm>
            <a:off x="2209800" y="1371600"/>
            <a:ext cx="6934200" cy="4800600"/>
          </a:xfrm>
          <a:prstGeom prst="rect">
            <a:avLst/>
          </a:prstGeom>
          <a:noFill/>
          <a:ln w="9525">
            <a:noFill/>
            <a:miter lim="800000"/>
            <a:headEnd/>
            <a:tailEnd/>
          </a:ln>
        </p:spPr>
      </p:pic>
      <p:sp>
        <p:nvSpPr>
          <p:cNvPr id="56323" name="Rectangle 6"/>
          <p:cNvSpPr>
            <a:spLocks noChangeArrowheads="1"/>
          </p:cNvSpPr>
          <p:nvPr/>
        </p:nvSpPr>
        <p:spPr bwMode="auto">
          <a:xfrm>
            <a:off x="1905000" y="304800"/>
            <a:ext cx="6781800" cy="584200"/>
          </a:xfrm>
          <a:prstGeom prst="rect">
            <a:avLst/>
          </a:prstGeom>
          <a:noFill/>
          <a:ln w="9525">
            <a:noFill/>
            <a:miter lim="800000"/>
            <a:headEnd/>
            <a:tailEnd/>
          </a:ln>
        </p:spPr>
        <p:txBody>
          <a:bodyPr>
            <a:spAutoFit/>
          </a:bodyPr>
          <a:lstStyle/>
          <a:p>
            <a:pPr eaLnBrk="1" hangingPunct="1"/>
            <a:r>
              <a:rPr lang="en-GB" altLang="en-US" sz="3200" b="1">
                <a:solidFill>
                  <a:srgbClr val="002060"/>
                </a:solidFill>
                <a:latin typeface="Cambria" pitchFamily="18" charset="0"/>
                <a:cs typeface="Times New Roman" pitchFamily="18" charset="0"/>
              </a:rPr>
              <a:t>Computation of attributes</a:t>
            </a:r>
            <a:endParaRPr lang="en-US" altLang="en-US" sz="3200" b="1">
              <a:solidFill>
                <a:srgbClr val="002060"/>
              </a:solidFill>
              <a:latin typeface="Cambria" pitchFamily="18" charset="0"/>
              <a:cs typeface="Times New Roman" pitchFamily="18" charset="0"/>
            </a:endParaRPr>
          </a:p>
        </p:txBody>
      </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itle 1"/>
          <p:cNvSpPr>
            <a:spLocks noGrp="1"/>
          </p:cNvSpPr>
          <p:nvPr>
            <p:ph type="title"/>
          </p:nvPr>
        </p:nvSpPr>
        <p:spPr>
          <a:xfrm>
            <a:off x="1828800" y="228600"/>
            <a:ext cx="8229600" cy="457200"/>
          </a:xfrm>
        </p:spPr>
        <p:txBody>
          <a:bodyPr/>
          <a:lstStyle/>
          <a:p>
            <a:pPr algn="l" eaLnBrk="1" hangingPunct="1"/>
            <a:r>
              <a:rPr lang="en-GB" altLang="en-US" sz="3200" b="1" smtClean="0">
                <a:solidFill>
                  <a:srgbClr val="002060"/>
                </a:solidFill>
                <a:latin typeface="Cambria" pitchFamily="18" charset="0"/>
                <a:cs typeface="Times New Roman" pitchFamily="18" charset="0"/>
              </a:rPr>
              <a:t>Steps Involved in feature extraction </a:t>
            </a:r>
            <a:endParaRPr lang="en-US" altLang="en-US" sz="3200" b="1" smtClean="0">
              <a:solidFill>
                <a:srgbClr val="002060"/>
              </a:solidFill>
              <a:latin typeface="Cambria" pitchFamily="18" charset="0"/>
              <a:cs typeface="Times New Roman" pitchFamily="18" charset="0"/>
            </a:endParaRPr>
          </a:p>
        </p:txBody>
      </p:sp>
      <p:sp>
        <p:nvSpPr>
          <p:cNvPr id="3" name="Content Placeholder 2"/>
          <p:cNvSpPr>
            <a:spLocks noGrp="1"/>
          </p:cNvSpPr>
          <p:nvPr>
            <p:ph idx="1"/>
          </p:nvPr>
        </p:nvSpPr>
        <p:spPr>
          <a:xfrm>
            <a:off x="1752600" y="838200"/>
            <a:ext cx="8686800" cy="5867400"/>
          </a:xfrm>
        </p:spPr>
        <p:txBody>
          <a:bodyPr rtlCol="0">
            <a:normAutofit fontScale="25000" lnSpcReduction="20000"/>
          </a:bodyPr>
          <a:lstStyle/>
          <a:p>
            <a:pPr algn="just" defTabSz="4387850" eaLnBrk="1" fontAlgn="auto" hangingPunct="1">
              <a:lnSpc>
                <a:spcPct val="120000"/>
              </a:lnSpc>
              <a:spcAft>
                <a:spcPts val="0"/>
              </a:spcAft>
              <a:buFont typeface="Wingdings" pitchFamily="2" charset="2"/>
              <a:buChar char="Ø"/>
              <a:defRPr/>
            </a:pPr>
            <a:r>
              <a:rPr lang="en-US" sz="9600" dirty="0">
                <a:latin typeface="Cambria" pitchFamily="18" charset="0"/>
                <a:cs typeface="Times New Roman" pitchFamily="18" charset="0"/>
              </a:rPr>
              <a:t>Obtain the skeleton from a silhouette of the detected human blob. </a:t>
            </a:r>
          </a:p>
          <a:p>
            <a:pPr algn="just" defTabSz="4387850" eaLnBrk="1" fontAlgn="auto" hangingPunct="1">
              <a:lnSpc>
                <a:spcPct val="120000"/>
              </a:lnSpc>
              <a:spcAft>
                <a:spcPts val="0"/>
              </a:spcAft>
              <a:buFont typeface="Wingdings" pitchFamily="2" charset="2"/>
              <a:buChar char="Ø"/>
              <a:defRPr/>
            </a:pPr>
            <a:r>
              <a:rPr lang="en-US" sz="9600" dirty="0">
                <a:latin typeface="Cambria" pitchFamily="18" charset="0"/>
                <a:cs typeface="Times New Roman" pitchFamily="18" charset="0"/>
              </a:rPr>
              <a:t>Divide the bounding box of the skeleton in </a:t>
            </a:r>
            <a:r>
              <a:rPr lang="en-US" sz="9600" i="1" dirty="0">
                <a:latin typeface="Cambria" pitchFamily="18" charset="0"/>
                <a:cs typeface="Times New Roman" pitchFamily="18" charset="0"/>
              </a:rPr>
              <a:t>n</a:t>
            </a:r>
            <a:r>
              <a:rPr lang="en-US" sz="9600" dirty="0">
                <a:latin typeface="Cambria" pitchFamily="18" charset="0"/>
                <a:cs typeface="Times New Roman" pitchFamily="18" charset="0"/>
              </a:rPr>
              <a:t> equal sectors along its centre. </a:t>
            </a:r>
          </a:p>
          <a:p>
            <a:pPr algn="just" defTabSz="4387850" eaLnBrk="1" fontAlgn="auto" hangingPunct="1">
              <a:lnSpc>
                <a:spcPct val="120000"/>
              </a:lnSpc>
              <a:spcAft>
                <a:spcPts val="0"/>
              </a:spcAft>
              <a:buFont typeface="Wingdings" pitchFamily="2" charset="2"/>
              <a:buChar char="Ø"/>
              <a:defRPr/>
            </a:pPr>
            <a:r>
              <a:rPr lang="en-US" sz="9600" dirty="0">
                <a:latin typeface="Cambria" pitchFamily="18" charset="0"/>
                <a:cs typeface="Times New Roman" pitchFamily="18" charset="0"/>
              </a:rPr>
              <a:t>Count the pixels of the skeleton falling in each sector and arrange them in a linear vector.</a:t>
            </a:r>
          </a:p>
          <a:p>
            <a:pPr algn="just" defTabSz="4387850" eaLnBrk="1" fontAlgn="auto" hangingPunct="1">
              <a:lnSpc>
                <a:spcPct val="120000"/>
              </a:lnSpc>
              <a:spcAft>
                <a:spcPts val="0"/>
              </a:spcAft>
              <a:buFont typeface="Wingdings" pitchFamily="2" charset="2"/>
              <a:buChar char="Ø"/>
              <a:defRPr/>
            </a:pPr>
            <a:r>
              <a:rPr lang="en-US" sz="9600" dirty="0">
                <a:latin typeface="Cambria" pitchFamily="18" charset="0"/>
                <a:cs typeface="Times New Roman" pitchFamily="18" charset="0"/>
              </a:rPr>
              <a:t>Normalize this vector by dividing the total number of pixels belonging  to the  skeleton.</a:t>
            </a:r>
          </a:p>
          <a:p>
            <a:pPr algn="just" defTabSz="4387850" eaLnBrk="1" fontAlgn="auto" hangingPunct="1">
              <a:lnSpc>
                <a:spcPct val="120000"/>
              </a:lnSpc>
              <a:spcAft>
                <a:spcPts val="0"/>
              </a:spcAft>
              <a:buFont typeface="Arial" pitchFamily="34" charset="0"/>
              <a:buNone/>
              <a:defRPr/>
            </a:pPr>
            <a:endParaRPr lang="en-US" sz="9600" dirty="0">
              <a:latin typeface="Cambria" pitchFamily="18" charset="0"/>
              <a:cs typeface="Times New Roman" pitchFamily="18" charset="0"/>
            </a:endParaRPr>
          </a:p>
          <a:p>
            <a:pPr algn="just" defTabSz="4387850" eaLnBrk="1" fontAlgn="auto" hangingPunct="1">
              <a:lnSpc>
                <a:spcPct val="120000"/>
              </a:lnSpc>
              <a:spcAft>
                <a:spcPts val="0"/>
              </a:spcAft>
              <a:buFont typeface="Wingdings" pitchFamily="2" charset="2"/>
              <a:buChar char="Ø"/>
              <a:defRPr/>
            </a:pPr>
            <a:endParaRPr lang="en-US" sz="9600" dirty="0">
              <a:latin typeface="Cambria" pitchFamily="18" charset="0"/>
              <a:cs typeface="Times New Roman" pitchFamily="18" charset="0"/>
            </a:endParaRPr>
          </a:p>
          <a:p>
            <a:pPr algn="just" defTabSz="4387850" eaLnBrk="1" fontAlgn="auto" hangingPunct="1">
              <a:lnSpc>
                <a:spcPct val="120000"/>
              </a:lnSpc>
              <a:spcAft>
                <a:spcPts val="0"/>
              </a:spcAft>
              <a:buFont typeface="Wingdings" pitchFamily="2" charset="2"/>
              <a:buChar char="Ø"/>
              <a:defRPr/>
            </a:pPr>
            <a:r>
              <a:rPr lang="en-US" sz="9600" dirty="0">
                <a:latin typeface="Cambria" pitchFamily="18" charset="0"/>
                <a:cs typeface="Times New Roman" pitchFamily="18" charset="0"/>
              </a:rPr>
              <a:t>The feature vector corresponding to any activity is obtained by taking  </a:t>
            </a:r>
            <a:r>
              <a:rPr lang="en-US" sz="9600" i="1" dirty="0">
                <a:latin typeface="Cambria" pitchFamily="18" charset="0"/>
                <a:cs typeface="Times New Roman" pitchFamily="18" charset="0"/>
              </a:rPr>
              <a:t>r</a:t>
            </a:r>
            <a:r>
              <a:rPr lang="en-US" sz="9600" dirty="0">
                <a:latin typeface="Cambria" pitchFamily="18" charset="0"/>
                <a:cs typeface="Times New Roman" pitchFamily="18" charset="0"/>
              </a:rPr>
              <a:t> consecutive frames .</a:t>
            </a:r>
          </a:p>
          <a:p>
            <a:pPr algn="just" defTabSz="4387850" eaLnBrk="1" fontAlgn="auto" hangingPunct="1">
              <a:lnSpc>
                <a:spcPct val="120000"/>
              </a:lnSpc>
              <a:spcAft>
                <a:spcPts val="0"/>
              </a:spcAft>
              <a:buFont typeface="Wingdings" pitchFamily="2" charset="2"/>
              <a:buChar char="Ø"/>
              <a:defRPr/>
            </a:pPr>
            <a:endParaRPr lang="en-US" sz="9600" dirty="0">
              <a:latin typeface="Cambria" pitchFamily="18" charset="0"/>
              <a:cs typeface="Times New Roman" pitchFamily="18" charset="0"/>
            </a:endParaRPr>
          </a:p>
          <a:p>
            <a:pPr algn="just" defTabSz="4387850" eaLnBrk="1" fontAlgn="auto" hangingPunct="1">
              <a:lnSpc>
                <a:spcPct val="120000"/>
              </a:lnSpc>
              <a:spcAft>
                <a:spcPts val="0"/>
              </a:spcAft>
              <a:buFont typeface="Arial" pitchFamily="34" charset="0"/>
              <a:buNone/>
              <a:defRPr/>
            </a:pPr>
            <a:r>
              <a:rPr lang="en-US" sz="9600" dirty="0">
                <a:latin typeface="Cambria" pitchFamily="18" charset="0"/>
                <a:cs typeface="Times New Roman" pitchFamily="18" charset="0"/>
              </a:rPr>
              <a:t>                 </a:t>
            </a:r>
          </a:p>
          <a:p>
            <a:pPr eaLnBrk="1" fontAlgn="auto" hangingPunct="1">
              <a:lnSpc>
                <a:spcPct val="120000"/>
              </a:lnSpc>
              <a:spcAft>
                <a:spcPts val="0"/>
              </a:spcAft>
              <a:buFont typeface="Arial" pitchFamily="34" charset="0"/>
              <a:buNone/>
              <a:defRPr/>
            </a:pPr>
            <a:endParaRPr lang="en-US" sz="1800" dirty="0">
              <a:latin typeface="Times New Roman" pitchFamily="18" charset="0"/>
              <a:cs typeface="Times New Roman" pitchFamily="18" charset="0"/>
            </a:endParaRPr>
          </a:p>
        </p:txBody>
      </p:sp>
      <p:graphicFrame>
        <p:nvGraphicFramePr>
          <p:cNvPr id="5122" name="Object 5"/>
          <p:cNvGraphicFramePr>
            <a:graphicFrameLocks noChangeAspect="1"/>
          </p:cNvGraphicFramePr>
          <p:nvPr/>
        </p:nvGraphicFramePr>
        <p:xfrm>
          <a:off x="6038850" y="3321050"/>
          <a:ext cx="114300" cy="215900"/>
        </p:xfrm>
        <a:graphic>
          <a:graphicData uri="http://schemas.openxmlformats.org/presentationml/2006/ole">
            <p:oleObj spid="_x0000_s5122" name="Equation" r:id="rId3" imgW="114151" imgH="215619" progId="Equation.3">
              <p:embed/>
            </p:oleObj>
          </a:graphicData>
        </a:graphic>
      </p:graphicFrame>
      <p:graphicFrame>
        <p:nvGraphicFramePr>
          <p:cNvPr id="5123" name="Object 9"/>
          <p:cNvGraphicFramePr>
            <a:graphicFrameLocks noChangeAspect="1"/>
          </p:cNvGraphicFramePr>
          <p:nvPr/>
        </p:nvGraphicFramePr>
        <p:xfrm>
          <a:off x="3724275" y="4052888"/>
          <a:ext cx="3057525" cy="976312"/>
        </p:xfrm>
        <a:graphic>
          <a:graphicData uri="http://schemas.openxmlformats.org/presentationml/2006/ole">
            <p:oleObj spid="_x0000_s5123" name="Equation" r:id="rId4" imgW="1637589" imgH="622030" progId="Equation.3">
              <p:embed/>
            </p:oleObj>
          </a:graphicData>
        </a:graphic>
      </p:graphicFrame>
      <p:graphicFrame>
        <p:nvGraphicFramePr>
          <p:cNvPr id="5124" name="Object 10"/>
          <p:cNvGraphicFramePr>
            <a:graphicFrameLocks noChangeAspect="1"/>
          </p:cNvGraphicFramePr>
          <p:nvPr/>
        </p:nvGraphicFramePr>
        <p:xfrm>
          <a:off x="6019800" y="3321050"/>
          <a:ext cx="133350" cy="215900"/>
        </p:xfrm>
        <a:graphic>
          <a:graphicData uri="http://schemas.openxmlformats.org/presentationml/2006/ole">
            <p:oleObj spid="_x0000_s5124" name="Equation" r:id="rId5" imgW="114151" imgH="215619" progId="Equation.3">
              <p:embed/>
            </p:oleObj>
          </a:graphicData>
        </a:graphic>
      </p:graphicFrame>
      <p:graphicFrame>
        <p:nvGraphicFramePr>
          <p:cNvPr id="5125" name="Object 7"/>
          <p:cNvGraphicFramePr>
            <a:graphicFrameLocks noChangeAspect="1"/>
          </p:cNvGraphicFramePr>
          <p:nvPr/>
        </p:nvGraphicFramePr>
        <p:xfrm>
          <a:off x="4114800" y="5867400"/>
          <a:ext cx="3505200" cy="381000"/>
        </p:xfrm>
        <a:graphic>
          <a:graphicData uri="http://schemas.openxmlformats.org/presentationml/2006/ole">
            <p:oleObj spid="_x0000_s5125" name="Equation" r:id="rId6" imgW="1104900" imgH="228600" progId="Equation.3">
              <p:embed/>
            </p:oleObj>
          </a:graphicData>
        </a:graphic>
      </p:graphicFrame>
      <p:sp>
        <p:nvSpPr>
          <p:cNvPr id="12" name="Date Placeholder 11"/>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a:xfrm>
            <a:off x="1905000" y="228600"/>
            <a:ext cx="8458200" cy="609600"/>
          </a:xfrm>
        </p:spPr>
        <p:txBody>
          <a:bodyPr/>
          <a:lstStyle/>
          <a:p>
            <a:pPr algn="l" eaLnBrk="1" hangingPunct="1"/>
            <a:r>
              <a:rPr lang="en-GB" altLang="en-US" sz="3200" b="1" smtClean="0">
                <a:solidFill>
                  <a:srgbClr val="002060"/>
                </a:solidFill>
                <a:latin typeface="Cambria" pitchFamily="18" charset="0"/>
                <a:cs typeface="Times New Roman" pitchFamily="18" charset="0"/>
              </a:rPr>
              <a:t>(1) Linear Discriminant Analysis (LDA)</a:t>
            </a:r>
            <a:endParaRPr lang="en-US" altLang="en-US" sz="3200" b="1" smtClean="0">
              <a:solidFill>
                <a:srgbClr val="002060"/>
              </a:solidFill>
              <a:latin typeface="Cambria" pitchFamily="18" charset="0"/>
              <a:cs typeface="Times New Roman" pitchFamily="18" charset="0"/>
            </a:endParaRPr>
          </a:p>
        </p:txBody>
      </p:sp>
      <p:sp>
        <p:nvSpPr>
          <p:cNvPr id="6150" name="Content Placeholder 2"/>
          <p:cNvSpPr>
            <a:spLocks noGrp="1"/>
          </p:cNvSpPr>
          <p:nvPr>
            <p:ph idx="1"/>
          </p:nvPr>
        </p:nvSpPr>
        <p:spPr>
          <a:xfrm>
            <a:off x="1828800" y="1143000"/>
            <a:ext cx="8610600" cy="5334000"/>
          </a:xfrm>
        </p:spPr>
        <p:txBody>
          <a:bodyPr/>
          <a:lstStyle/>
          <a:p>
            <a:pPr algn="just" eaLnBrk="1" hangingPunct="1">
              <a:buFont typeface="Arial" pitchFamily="34" charset="0"/>
              <a:buNone/>
            </a:pPr>
            <a:r>
              <a:rPr lang="en-US" altLang="en-US" sz="2400" smtClean="0">
                <a:latin typeface="Cambria" pitchFamily="18" charset="0"/>
              </a:rPr>
              <a:t>    The objective of LDA is to seek the direction   not only maximizing the between-class scatter of the projected samples, but also minimizing the within-class scatter.</a:t>
            </a:r>
          </a:p>
          <a:p>
            <a:pPr algn="just" eaLnBrk="1" hangingPunct="1">
              <a:buFont typeface="Arial" pitchFamily="34" charset="0"/>
              <a:buNone/>
            </a:pPr>
            <a:endParaRPr lang="en-US" altLang="en-US" sz="2400" smtClean="0">
              <a:latin typeface="Cambria" pitchFamily="18" charset="0"/>
            </a:endParaRPr>
          </a:p>
          <a:p>
            <a:pPr algn="just" eaLnBrk="1" hangingPunct="1">
              <a:buFont typeface="Arial" pitchFamily="34" charset="0"/>
              <a:buNone/>
            </a:pPr>
            <a:endParaRPr lang="en-US" altLang="en-US" sz="2400" smtClean="0">
              <a:latin typeface="Cambria" pitchFamily="18" charset="0"/>
            </a:endParaRPr>
          </a:p>
          <a:p>
            <a:pPr algn="just" eaLnBrk="1" hangingPunct="1">
              <a:buFont typeface="Arial" pitchFamily="34" charset="0"/>
              <a:buNone/>
            </a:pPr>
            <a:r>
              <a:rPr lang="en-US" altLang="en-US" sz="2400" smtClean="0">
                <a:latin typeface="Cambria" pitchFamily="18" charset="0"/>
              </a:rPr>
              <a:t>         </a:t>
            </a:r>
          </a:p>
          <a:p>
            <a:pPr algn="just" eaLnBrk="1" hangingPunct="1">
              <a:buFont typeface="Arial" pitchFamily="34" charset="0"/>
              <a:buNone/>
            </a:pPr>
            <a:r>
              <a:rPr lang="en-US" altLang="en-US" sz="2400" smtClean="0">
                <a:latin typeface="Cambria" pitchFamily="18" charset="0"/>
              </a:rPr>
              <a:t>  where</a:t>
            </a:r>
            <a:r>
              <a:rPr lang="en-US" altLang="en-US" sz="2400" b="1" smtClean="0">
                <a:latin typeface="Cambria" pitchFamily="18" charset="0"/>
              </a:rPr>
              <a:t> </a:t>
            </a:r>
            <a:r>
              <a:rPr lang="en-US" altLang="en-US" sz="2400" b="1" i="1" smtClean="0">
                <a:latin typeface="Cambria" pitchFamily="18" charset="0"/>
              </a:rPr>
              <a:t>S</a:t>
            </a:r>
            <a:r>
              <a:rPr lang="en-US" altLang="en-US" sz="2400" b="1" i="1" baseline="-25000" smtClean="0">
                <a:latin typeface="Cambria" pitchFamily="18" charset="0"/>
              </a:rPr>
              <a:t>B</a:t>
            </a:r>
            <a:r>
              <a:rPr lang="en-US" altLang="en-US" sz="2400" b="1" i="1" smtClean="0">
                <a:latin typeface="Cambria" pitchFamily="18" charset="0"/>
              </a:rPr>
              <a:t> </a:t>
            </a:r>
            <a:r>
              <a:rPr lang="en-US" altLang="en-US" sz="2400" smtClean="0">
                <a:latin typeface="Cambria" pitchFamily="18" charset="0"/>
              </a:rPr>
              <a:t>is defined as</a:t>
            </a:r>
          </a:p>
          <a:p>
            <a:pPr algn="just" eaLnBrk="1" hangingPunct="1">
              <a:buFont typeface="Arial" pitchFamily="34" charset="0"/>
              <a:buNone/>
            </a:pPr>
            <a:endParaRPr lang="en-US" altLang="en-US" sz="2400" smtClean="0">
              <a:latin typeface="Cambria" pitchFamily="18" charset="0"/>
            </a:endParaRPr>
          </a:p>
          <a:p>
            <a:pPr algn="just" eaLnBrk="1" hangingPunct="1">
              <a:buFont typeface="Arial" pitchFamily="34" charset="0"/>
              <a:buNone/>
            </a:pPr>
            <a:endParaRPr lang="en-US" altLang="en-US" sz="2400" smtClean="0">
              <a:latin typeface="Cambria" pitchFamily="18" charset="0"/>
            </a:endParaRPr>
          </a:p>
          <a:p>
            <a:pPr algn="just" eaLnBrk="1" hangingPunct="1">
              <a:buFont typeface="Arial" pitchFamily="34" charset="0"/>
              <a:buNone/>
            </a:pPr>
            <a:r>
              <a:rPr lang="en-US" altLang="en-US" sz="2400" b="1" smtClean="0">
                <a:latin typeface="Cambria" pitchFamily="18" charset="0"/>
              </a:rPr>
              <a:t>  </a:t>
            </a:r>
          </a:p>
          <a:p>
            <a:pPr algn="just" eaLnBrk="1" hangingPunct="1">
              <a:buFont typeface="Arial" pitchFamily="34" charset="0"/>
              <a:buNone/>
            </a:pPr>
            <a:r>
              <a:rPr lang="en-US" altLang="en-US" sz="2400" b="1" smtClean="0">
                <a:latin typeface="Cambria" pitchFamily="18" charset="0"/>
              </a:rPr>
              <a:t>  </a:t>
            </a:r>
            <a:r>
              <a:rPr lang="en-US" altLang="en-US" sz="2400" b="1" i="1" smtClean="0">
                <a:latin typeface="Cambria" pitchFamily="18" charset="0"/>
              </a:rPr>
              <a:t>m</a:t>
            </a:r>
            <a:r>
              <a:rPr lang="en-US" altLang="en-US" sz="2400" b="1" smtClean="0">
                <a:latin typeface="Cambria" pitchFamily="18" charset="0"/>
              </a:rPr>
              <a:t> </a:t>
            </a:r>
            <a:r>
              <a:rPr lang="en-US" altLang="en-US" sz="2400" smtClean="0">
                <a:latin typeface="Cambria" pitchFamily="18" charset="0"/>
              </a:rPr>
              <a:t>is the </a:t>
            </a:r>
            <a:r>
              <a:rPr lang="en-US" altLang="en-US" sz="2400" i="1" smtClean="0">
                <a:latin typeface="Cambria" pitchFamily="18" charset="0"/>
              </a:rPr>
              <a:t>k</a:t>
            </a:r>
            <a:r>
              <a:rPr lang="en-US" altLang="en-US" sz="2400" smtClean="0">
                <a:latin typeface="Cambria" pitchFamily="18" charset="0"/>
              </a:rPr>
              <a:t>-dimensional sample mean for whole set</a:t>
            </a:r>
          </a:p>
          <a:p>
            <a:pPr algn="just" eaLnBrk="1" hangingPunct="1">
              <a:buFont typeface="Arial" pitchFamily="34" charset="0"/>
              <a:buNone/>
            </a:pPr>
            <a:r>
              <a:rPr lang="en-US" altLang="en-US" sz="2400" b="1" smtClean="0">
                <a:latin typeface="Cambria" pitchFamily="18" charset="0"/>
              </a:rPr>
              <a:t>  </a:t>
            </a:r>
            <a:r>
              <a:rPr lang="en-US" altLang="en-US" sz="2400" b="1" i="1" smtClean="0">
                <a:latin typeface="Cambria" pitchFamily="18" charset="0"/>
              </a:rPr>
              <a:t>m</a:t>
            </a:r>
            <a:r>
              <a:rPr lang="en-US" altLang="en-US" sz="2400" b="1" i="1" baseline="-25000" smtClean="0">
                <a:latin typeface="Cambria" pitchFamily="18" charset="0"/>
              </a:rPr>
              <a:t>i</a:t>
            </a:r>
            <a:r>
              <a:rPr lang="en-US" altLang="en-US" sz="2400" b="1" smtClean="0">
                <a:latin typeface="Cambria" pitchFamily="18" charset="0"/>
              </a:rPr>
              <a:t> </a:t>
            </a:r>
            <a:r>
              <a:rPr lang="en-US" altLang="en-US" sz="2400" smtClean="0">
                <a:latin typeface="Cambria" pitchFamily="18" charset="0"/>
              </a:rPr>
              <a:t>is the sample mean for</a:t>
            </a:r>
            <a:r>
              <a:rPr lang="en-US" altLang="en-US" sz="2400" b="1" smtClean="0">
                <a:latin typeface="Cambria" pitchFamily="18" charset="0"/>
              </a:rPr>
              <a:t> </a:t>
            </a:r>
            <a:r>
              <a:rPr lang="en-US" altLang="en-US" sz="2400" b="1" i="1" smtClean="0">
                <a:latin typeface="Cambria" pitchFamily="18" charset="0"/>
              </a:rPr>
              <a:t>i</a:t>
            </a:r>
            <a:r>
              <a:rPr lang="en-US" altLang="en-US" sz="2400" b="1" i="1" baseline="30000" smtClean="0">
                <a:latin typeface="Cambria" pitchFamily="18" charset="0"/>
              </a:rPr>
              <a:t>th</a:t>
            </a:r>
            <a:r>
              <a:rPr lang="en-US" altLang="en-US" sz="2400" b="1" smtClean="0">
                <a:latin typeface="Cambria" pitchFamily="18" charset="0"/>
              </a:rPr>
              <a:t> </a:t>
            </a:r>
            <a:r>
              <a:rPr lang="en-US" altLang="en-US" sz="2400" smtClean="0">
                <a:latin typeface="Cambria" pitchFamily="18" charset="0"/>
              </a:rPr>
              <a:t>class</a:t>
            </a:r>
          </a:p>
          <a:p>
            <a:pPr eaLnBrk="1" hangingPunct="1">
              <a:buFont typeface="Arial" pitchFamily="34" charset="0"/>
              <a:buNone/>
            </a:pPr>
            <a:r>
              <a:rPr lang="en-US" altLang="en-US" sz="2400" baseline="-25000" smtClean="0">
                <a:latin typeface="Cambria" pitchFamily="18" charset="0"/>
              </a:rPr>
              <a:t>          </a:t>
            </a:r>
          </a:p>
          <a:p>
            <a:pPr eaLnBrk="1" hangingPunct="1">
              <a:lnSpc>
                <a:spcPct val="150000"/>
              </a:lnSpc>
              <a:buFont typeface="Arial" pitchFamily="34" charset="0"/>
              <a:buNone/>
            </a:pPr>
            <a:endParaRPr lang="en-US" altLang="en-US" sz="2000" smtClean="0"/>
          </a:p>
          <a:p>
            <a:pPr eaLnBrk="1" hangingPunct="1">
              <a:lnSpc>
                <a:spcPct val="150000"/>
              </a:lnSpc>
              <a:buFont typeface="Arial" pitchFamily="34" charset="0"/>
              <a:buNone/>
            </a:pPr>
            <a:endParaRPr lang="en-US" altLang="en-US" sz="2000" smtClean="0"/>
          </a:p>
        </p:txBody>
      </p:sp>
      <p:graphicFrame>
        <p:nvGraphicFramePr>
          <p:cNvPr id="6146" name="Object 6"/>
          <p:cNvGraphicFramePr>
            <a:graphicFrameLocks noChangeAspect="1"/>
          </p:cNvGraphicFramePr>
          <p:nvPr/>
        </p:nvGraphicFramePr>
        <p:xfrm>
          <a:off x="8732838" y="1201738"/>
          <a:ext cx="477837" cy="419100"/>
        </p:xfrm>
        <a:graphic>
          <a:graphicData uri="http://schemas.openxmlformats.org/presentationml/2006/ole">
            <p:oleObj spid="_x0000_s6146" name="Equation" r:id="rId3" imgW="114102" imgH="126780" progId="">
              <p:embed/>
            </p:oleObj>
          </a:graphicData>
        </a:graphic>
      </p:graphicFrame>
      <p:graphicFrame>
        <p:nvGraphicFramePr>
          <p:cNvPr id="6147" name="Object 7"/>
          <p:cNvGraphicFramePr>
            <a:graphicFrameLocks noChangeAspect="1"/>
          </p:cNvGraphicFramePr>
          <p:nvPr/>
        </p:nvGraphicFramePr>
        <p:xfrm>
          <a:off x="4343400" y="2362200"/>
          <a:ext cx="3810000" cy="1219200"/>
        </p:xfrm>
        <a:graphic>
          <a:graphicData uri="http://schemas.openxmlformats.org/presentationml/2006/ole">
            <p:oleObj spid="_x0000_s6147" name="Equation" r:id="rId4" imgW="1397000" imgH="457200" progId="">
              <p:embed/>
            </p:oleObj>
          </a:graphicData>
        </a:graphic>
      </p:graphicFrame>
      <p:graphicFrame>
        <p:nvGraphicFramePr>
          <p:cNvPr id="6148" name="Object 8"/>
          <p:cNvGraphicFramePr>
            <a:graphicFrameLocks noChangeAspect="1"/>
          </p:cNvGraphicFramePr>
          <p:nvPr/>
        </p:nvGraphicFramePr>
        <p:xfrm>
          <a:off x="4495800" y="4191000"/>
          <a:ext cx="4267200" cy="1127125"/>
        </p:xfrm>
        <a:graphic>
          <a:graphicData uri="http://schemas.openxmlformats.org/presentationml/2006/ole">
            <p:oleObj spid="_x0000_s6148" name="Equation" r:id="rId5" imgW="1777229" imgH="431613" progId="">
              <p:embed/>
            </p:oleObj>
          </a:graphicData>
        </a:graphic>
      </p:graphicFrame>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1752600" y="228600"/>
            <a:ext cx="8763000" cy="6096000"/>
          </a:xfrm>
        </p:spPr>
        <p:txBody>
          <a:bodyPr/>
          <a:lstStyle/>
          <a:p>
            <a:pPr eaLnBrk="1" hangingPunct="1">
              <a:buFont typeface="Arial" pitchFamily="34" charset="0"/>
              <a:buNone/>
            </a:pPr>
            <a:endParaRPr lang="en-US" altLang="en-US" sz="2000" smtClean="0">
              <a:latin typeface="Times New Roman" pitchFamily="18" charset="0"/>
              <a:cs typeface="Times New Roman" pitchFamily="18" charset="0"/>
            </a:endParaRPr>
          </a:p>
          <a:p>
            <a:pPr algn="just" eaLnBrk="1" hangingPunct="1">
              <a:buFont typeface="Arial" pitchFamily="34" charset="0"/>
              <a:buNone/>
            </a:pPr>
            <a:r>
              <a:rPr lang="en-US" altLang="en-US" sz="2400" smtClean="0">
                <a:latin typeface="Cambria" pitchFamily="18" charset="0"/>
                <a:cs typeface="Times New Roman" pitchFamily="18" charset="0"/>
              </a:rPr>
              <a:t>     Within-class scatter matrix </a:t>
            </a:r>
            <a:r>
              <a:rPr lang="en-US" altLang="en-US" sz="2400" b="1" i="1" smtClean="0">
                <a:latin typeface="Cambria" pitchFamily="18" charset="0"/>
                <a:cs typeface="Times New Roman" pitchFamily="18" charset="0"/>
              </a:rPr>
              <a:t>S</a:t>
            </a:r>
            <a:r>
              <a:rPr lang="en-US" altLang="en-US" sz="2400" b="1" i="1" baseline="-25000" smtClean="0">
                <a:latin typeface="Cambria" pitchFamily="18" charset="0"/>
                <a:cs typeface="Times New Roman" pitchFamily="18" charset="0"/>
              </a:rPr>
              <a:t>W</a:t>
            </a:r>
            <a:r>
              <a:rPr lang="en-US" altLang="en-US" sz="2400" smtClean="0">
                <a:latin typeface="Cambria" pitchFamily="18" charset="0"/>
                <a:cs typeface="Times New Roman" pitchFamily="18" charset="0"/>
              </a:rPr>
              <a:t> is defined as</a:t>
            </a:r>
          </a:p>
          <a:p>
            <a:pPr algn="just" eaLnBrk="1" hangingPunct="1">
              <a:buFont typeface="Arial" pitchFamily="34" charset="0"/>
              <a:buNone/>
            </a:pPr>
            <a:endParaRPr lang="en-US" altLang="en-US" sz="2400" smtClean="0">
              <a:latin typeface="Cambria" pitchFamily="18" charset="0"/>
              <a:cs typeface="Times New Roman" pitchFamily="18" charset="0"/>
            </a:endParaRPr>
          </a:p>
          <a:p>
            <a:pPr algn="just" eaLnBrk="1" hangingPunct="1">
              <a:buFont typeface="Arial" pitchFamily="34" charset="0"/>
              <a:buNone/>
            </a:pPr>
            <a:endParaRPr lang="en-US" altLang="en-US" sz="2400" smtClean="0">
              <a:latin typeface="Cambria" pitchFamily="18" charset="0"/>
              <a:cs typeface="Times New Roman" pitchFamily="18" charset="0"/>
            </a:endParaRPr>
          </a:p>
          <a:p>
            <a:pPr algn="just" eaLnBrk="1" hangingPunct="1">
              <a:buFont typeface="Arial" pitchFamily="34" charset="0"/>
              <a:buNone/>
            </a:pPr>
            <a:endParaRPr lang="en-US" altLang="en-US" sz="2400" smtClean="0">
              <a:latin typeface="Cambria" pitchFamily="18" charset="0"/>
              <a:cs typeface="Times New Roman" pitchFamily="18" charset="0"/>
            </a:endParaRPr>
          </a:p>
          <a:p>
            <a:pPr algn="just" eaLnBrk="1" hangingPunct="1">
              <a:buFont typeface="Arial" pitchFamily="34" charset="0"/>
              <a:buNone/>
            </a:pPr>
            <a:r>
              <a:rPr lang="en-US" altLang="en-US" sz="2400" smtClean="0">
                <a:latin typeface="Cambria" pitchFamily="18" charset="0"/>
                <a:cs typeface="Times New Roman" pitchFamily="18" charset="0"/>
              </a:rPr>
              <a:t>     where </a:t>
            </a:r>
            <a:r>
              <a:rPr lang="en-US" altLang="en-US" sz="2400" b="1" i="1" smtClean="0">
                <a:latin typeface="Cambria" pitchFamily="18" charset="0"/>
                <a:cs typeface="Times New Roman" pitchFamily="18" charset="0"/>
              </a:rPr>
              <a:t>S</a:t>
            </a:r>
            <a:r>
              <a:rPr lang="en-US" altLang="en-US" sz="2400" b="1" i="1" baseline="-25000" smtClean="0">
                <a:latin typeface="Cambria" pitchFamily="18" charset="0"/>
                <a:cs typeface="Times New Roman" pitchFamily="18" charset="0"/>
              </a:rPr>
              <a:t>i</a:t>
            </a:r>
            <a:r>
              <a:rPr lang="en-US" altLang="en-US" sz="2400" smtClean="0">
                <a:latin typeface="Cambria" pitchFamily="18" charset="0"/>
                <a:cs typeface="Times New Roman" pitchFamily="18" charset="0"/>
              </a:rPr>
              <a:t> is the scatter matrix corresponding to </a:t>
            </a:r>
            <a:r>
              <a:rPr lang="en-US" altLang="en-US" sz="2400" b="1" i="1" smtClean="0">
                <a:latin typeface="Cambria" pitchFamily="18" charset="0"/>
                <a:cs typeface="Times New Roman" pitchFamily="18" charset="0"/>
              </a:rPr>
              <a:t>i</a:t>
            </a:r>
            <a:r>
              <a:rPr lang="en-US" altLang="en-US" sz="2400" b="1" i="1" baseline="30000" smtClean="0">
                <a:latin typeface="Cambria" pitchFamily="18" charset="0"/>
                <a:cs typeface="Times New Roman" pitchFamily="18" charset="0"/>
              </a:rPr>
              <a:t>th</a:t>
            </a:r>
            <a:r>
              <a:rPr lang="en-US" altLang="en-US" sz="2400" i="1" smtClean="0">
                <a:latin typeface="Cambria" pitchFamily="18" charset="0"/>
                <a:cs typeface="Times New Roman" pitchFamily="18" charset="0"/>
              </a:rPr>
              <a:t> </a:t>
            </a:r>
            <a:r>
              <a:rPr lang="en-US" altLang="en-US" sz="2400" smtClean="0">
                <a:latin typeface="Cambria" pitchFamily="18" charset="0"/>
                <a:cs typeface="Times New Roman" pitchFamily="18" charset="0"/>
              </a:rPr>
              <a:t>class.</a:t>
            </a:r>
          </a:p>
          <a:p>
            <a:pPr algn="just" eaLnBrk="1" hangingPunct="1">
              <a:buFont typeface="Arial" pitchFamily="34" charset="0"/>
              <a:buNone/>
            </a:pPr>
            <a:endParaRPr lang="en-US" altLang="en-US" sz="2400" smtClean="0">
              <a:latin typeface="Cambria" pitchFamily="18" charset="0"/>
              <a:cs typeface="Times New Roman" pitchFamily="18" charset="0"/>
            </a:endParaRPr>
          </a:p>
          <a:p>
            <a:pPr algn="just" eaLnBrk="1" hangingPunct="1">
              <a:buFont typeface="Arial" pitchFamily="34" charset="0"/>
              <a:buNone/>
            </a:pPr>
            <a:r>
              <a:rPr lang="en-US" altLang="en-US" sz="2400" smtClean="0">
                <a:latin typeface="Cambria" pitchFamily="18" charset="0"/>
                <a:cs typeface="Times New Roman" pitchFamily="18" charset="0"/>
              </a:rPr>
              <a:t>LDA suffers with two problems :</a:t>
            </a:r>
          </a:p>
          <a:p>
            <a:pPr algn="just" eaLnBrk="1" hangingPunct="1">
              <a:buFont typeface="Wingdings" pitchFamily="2" charset="2"/>
              <a:buChar char="Ø"/>
            </a:pPr>
            <a:r>
              <a:rPr lang="en-US" altLang="en-US" sz="2400" smtClean="0">
                <a:latin typeface="Cambria" pitchFamily="18" charset="0"/>
                <a:cs typeface="Times New Roman" pitchFamily="18" charset="0"/>
              </a:rPr>
              <a:t>The degenerated scatter matrices caused by the ‘small sample size’ </a:t>
            </a:r>
          </a:p>
          <a:p>
            <a:pPr algn="just" eaLnBrk="1" hangingPunct="1">
              <a:buFont typeface="Wingdings" pitchFamily="2" charset="2"/>
              <a:buChar char="Ø"/>
            </a:pPr>
            <a:r>
              <a:rPr lang="en-US" altLang="en-US" sz="2400" smtClean="0">
                <a:latin typeface="Cambria" pitchFamily="18" charset="0"/>
                <a:cs typeface="Times New Roman" pitchFamily="18" charset="0"/>
              </a:rPr>
              <a:t>The classification performance is often degraded by the fact that their separability criteria is not directly related to their classification accuracy in the output space.</a:t>
            </a:r>
          </a:p>
        </p:txBody>
      </p:sp>
      <p:graphicFrame>
        <p:nvGraphicFramePr>
          <p:cNvPr id="7170" name="Object 6"/>
          <p:cNvGraphicFramePr>
            <a:graphicFrameLocks noChangeAspect="1"/>
          </p:cNvGraphicFramePr>
          <p:nvPr/>
        </p:nvGraphicFramePr>
        <p:xfrm>
          <a:off x="5319713" y="1184275"/>
          <a:ext cx="1905000" cy="928688"/>
        </p:xfrm>
        <a:graphic>
          <a:graphicData uri="http://schemas.openxmlformats.org/presentationml/2006/ole">
            <p:oleObj spid="_x0000_s7170" name="Equation" r:id="rId3" imgW="685800" imgH="431800" progId="">
              <p:embed/>
            </p:oleObj>
          </a:graphicData>
        </a:graphic>
      </p:graphicFrame>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057400" y="41275"/>
            <a:ext cx="8229600" cy="715963"/>
          </a:xfrm>
        </p:spPr>
        <p:txBody>
          <a:bodyPr/>
          <a:lstStyle/>
          <a:p>
            <a:pPr algn="l"/>
            <a:r>
              <a:rPr lang="en-US" altLang="en-US" sz="3200" b="1" smtClean="0">
                <a:solidFill>
                  <a:srgbClr val="002060"/>
                </a:solidFill>
                <a:latin typeface="Cambria" pitchFamily="18" charset="0"/>
                <a:cs typeface="Times New Roman" pitchFamily="18" charset="0"/>
              </a:rPr>
              <a:t>LDA Tree based classifier</a:t>
            </a:r>
            <a:endParaRPr lang="en-US" altLang="en-US" sz="3200" smtClean="0"/>
          </a:p>
        </p:txBody>
      </p:sp>
      <p:sp>
        <p:nvSpPr>
          <p:cNvPr id="3" name="Content Placeholder 2"/>
          <p:cNvSpPr>
            <a:spLocks noGrp="1"/>
          </p:cNvSpPr>
          <p:nvPr>
            <p:ph idx="1"/>
          </p:nvPr>
        </p:nvSpPr>
        <p:spPr>
          <a:xfrm>
            <a:off x="1752600" y="844550"/>
            <a:ext cx="8763000" cy="5626100"/>
          </a:xfrm>
        </p:spPr>
        <p:txBody>
          <a:bodyPr/>
          <a:lstStyle/>
          <a:p>
            <a:pPr marL="514350" indent="-514350" eaLnBrk="1" hangingPunct="1">
              <a:buFont typeface="Wingdings" pitchFamily="2" charset="2"/>
              <a:buChar char="Ø"/>
              <a:defRPr/>
            </a:pPr>
            <a:r>
              <a:rPr lang="en-US" sz="2400" b="1" dirty="0">
                <a:latin typeface="Cambria" pitchFamily="18" charset="0"/>
                <a:cs typeface="Times New Roman" pitchFamily="18" charset="0"/>
              </a:rPr>
              <a:t>Modeling</a:t>
            </a:r>
          </a:p>
          <a:p>
            <a:pPr marL="514350" indent="-514350" eaLnBrk="1" hangingPunct="1">
              <a:defRPr/>
            </a:pPr>
            <a:r>
              <a:rPr lang="en-US" sz="2200" dirty="0">
                <a:latin typeface="Cambria" pitchFamily="18" charset="0"/>
                <a:cs typeface="Times New Roman" pitchFamily="18" charset="0"/>
              </a:rPr>
              <a:t>all the patterns</a:t>
            </a:r>
            <a:r>
              <a:rPr lang="en-US" sz="2200" i="1" dirty="0">
                <a:latin typeface="Cambria" pitchFamily="18" charset="0"/>
                <a:cs typeface="Times New Roman" pitchFamily="18" charset="0"/>
              </a:rPr>
              <a:t> p</a:t>
            </a:r>
            <a:r>
              <a:rPr lang="en-US" sz="2200" i="1" baseline="-25000" dirty="0">
                <a:latin typeface="Cambria" pitchFamily="18" charset="0"/>
                <a:cs typeface="Times New Roman" pitchFamily="18" charset="0"/>
              </a:rPr>
              <a:t>i</a:t>
            </a:r>
            <a:r>
              <a:rPr lang="en-US" sz="2200" i="1" dirty="0">
                <a:latin typeface="Cambria" pitchFamily="18" charset="0"/>
                <a:cs typeface="Times New Roman" pitchFamily="18" charset="0"/>
              </a:rPr>
              <a:t> </a:t>
            </a:r>
            <a:r>
              <a:rPr lang="en-US" sz="2200" dirty="0">
                <a:latin typeface="Cambria" pitchFamily="18" charset="0"/>
                <a:cs typeface="Times New Roman" pitchFamily="18" charset="0"/>
              </a:rPr>
              <a:t>of  training set </a:t>
            </a:r>
            <a:r>
              <a:rPr lang="en-US" sz="2200" i="1" dirty="0">
                <a:latin typeface="Cambria" pitchFamily="18" charset="0"/>
                <a:cs typeface="Times New Roman" pitchFamily="18" charset="0"/>
              </a:rPr>
              <a:t>S</a:t>
            </a:r>
            <a:r>
              <a:rPr lang="en-US" sz="2200" i="1" baseline="-25000" dirty="0">
                <a:latin typeface="Cambria" pitchFamily="18" charset="0"/>
                <a:cs typeface="Times New Roman" pitchFamily="18" charset="0"/>
              </a:rPr>
              <a:t>0</a:t>
            </a:r>
            <a:r>
              <a:rPr lang="en-US" sz="2200" dirty="0">
                <a:latin typeface="Cambria" pitchFamily="18" charset="0"/>
                <a:cs typeface="Times New Roman" pitchFamily="18" charset="0"/>
              </a:rPr>
              <a:t> at a root node </a:t>
            </a:r>
            <a:r>
              <a:rPr lang="en-US" sz="2200" i="1" dirty="0">
                <a:latin typeface="Cambria" pitchFamily="18" charset="0"/>
                <a:cs typeface="Times New Roman" pitchFamily="18" charset="0"/>
              </a:rPr>
              <a:t>v</a:t>
            </a:r>
            <a:r>
              <a:rPr lang="en-US" sz="2200" i="1" baseline="-25000" dirty="0">
                <a:latin typeface="Cambria" pitchFamily="18" charset="0"/>
                <a:cs typeface="Times New Roman" pitchFamily="18" charset="0"/>
              </a:rPr>
              <a:t>0</a:t>
            </a:r>
          </a:p>
          <a:p>
            <a:pPr marL="514350" indent="-514350" eaLnBrk="1" hangingPunct="1">
              <a:defRPr/>
            </a:pPr>
            <a:r>
              <a:rPr lang="en-US" sz="2200" dirty="0">
                <a:latin typeface="Cambria" pitchFamily="18" charset="0"/>
                <a:cs typeface="Times New Roman" pitchFamily="18" charset="0"/>
              </a:rPr>
              <a:t>project these patterns into a new space</a:t>
            </a:r>
          </a:p>
          <a:p>
            <a:pPr marL="514350" indent="-514350" eaLnBrk="1" hangingPunct="1">
              <a:defRPr/>
            </a:pPr>
            <a:r>
              <a:rPr lang="en-US" sz="2200" dirty="0">
                <a:latin typeface="Cambria" pitchFamily="18" charset="0"/>
              </a:rPr>
              <a:t>Finding projection matrix </a:t>
            </a:r>
            <a:r>
              <a:rPr lang="en-US" sz="2200" i="1" dirty="0" err="1">
                <a:latin typeface="Cambria" pitchFamily="18" charset="0"/>
              </a:rPr>
              <a:t>M</a:t>
            </a:r>
            <a:r>
              <a:rPr lang="en-US" sz="2200" i="1" baseline="-25000" dirty="0" err="1">
                <a:latin typeface="Cambria" pitchFamily="18" charset="0"/>
              </a:rPr>
              <a:t>root</a:t>
            </a:r>
            <a:endParaRPr lang="en-US" sz="2200" i="1" baseline="-25000" dirty="0">
              <a:latin typeface="Cambria" pitchFamily="18" charset="0"/>
              <a:cs typeface="Times New Roman" pitchFamily="18" charset="0"/>
            </a:endParaRPr>
          </a:p>
          <a:p>
            <a:pPr marL="514350" indent="-514350" eaLnBrk="1" hangingPunct="1">
              <a:buFont typeface="Wingdings" pitchFamily="2" charset="2"/>
              <a:buChar char="Ø"/>
              <a:defRPr/>
            </a:pPr>
            <a:r>
              <a:rPr lang="en-US" sz="2400" b="1" dirty="0">
                <a:latin typeface="Cambria" pitchFamily="18" charset="0"/>
                <a:cs typeface="Times New Roman" pitchFamily="18" charset="0"/>
              </a:rPr>
              <a:t>Portioning</a:t>
            </a:r>
          </a:p>
          <a:p>
            <a:pPr marL="514350" indent="-514350" eaLnBrk="1" hangingPunct="1">
              <a:defRPr/>
            </a:pPr>
            <a:r>
              <a:rPr lang="en-US" sz="2200" dirty="0">
                <a:latin typeface="Cambria" pitchFamily="18" charset="0"/>
              </a:rPr>
              <a:t>Each node is split into two or more sub nodes</a:t>
            </a:r>
          </a:p>
          <a:p>
            <a:pPr marL="514350" indent="-514350" eaLnBrk="1" hangingPunct="1">
              <a:defRPr/>
            </a:pPr>
            <a:r>
              <a:rPr lang="en-US" sz="2200" dirty="0">
                <a:latin typeface="Cambria" pitchFamily="18" charset="0"/>
              </a:rPr>
              <a:t>Euclidean distances </a:t>
            </a:r>
          </a:p>
          <a:p>
            <a:pPr marL="514350" indent="-514350" eaLnBrk="1" hangingPunct="1">
              <a:defRPr/>
            </a:pPr>
            <a:r>
              <a:rPr lang="en-US" sz="2200" dirty="0">
                <a:latin typeface="Cambria" pitchFamily="18" charset="0"/>
              </a:rPr>
              <a:t>pattern p</a:t>
            </a:r>
            <a:r>
              <a:rPr lang="en-US" sz="2200" baseline="-25000" dirty="0">
                <a:latin typeface="Cambria" pitchFamily="18" charset="0"/>
              </a:rPr>
              <a:t>i</a:t>
            </a:r>
            <a:r>
              <a:rPr lang="en-US" sz="2200" dirty="0">
                <a:latin typeface="Cambria" pitchFamily="18" charset="0"/>
              </a:rPr>
              <a:t> is assigned to the class corresponding to the minimum distance</a:t>
            </a:r>
          </a:p>
          <a:p>
            <a:pPr marL="514350" indent="-514350" eaLnBrk="1" hangingPunct="1">
              <a:buFont typeface="Wingdings" pitchFamily="2" charset="2"/>
              <a:buChar char="Ø"/>
              <a:defRPr/>
            </a:pPr>
            <a:r>
              <a:rPr lang="en-US" sz="2400" b="1" dirty="0">
                <a:latin typeface="Cambria" pitchFamily="18" charset="0"/>
                <a:cs typeface="Times New Roman" pitchFamily="18" charset="0"/>
              </a:rPr>
              <a:t>Stopping</a:t>
            </a:r>
          </a:p>
          <a:p>
            <a:pPr marL="514350" indent="-514350" eaLnBrk="1" hangingPunct="1">
              <a:defRPr/>
            </a:pPr>
            <a:r>
              <a:rPr lang="en-US" sz="2200" dirty="0">
                <a:latin typeface="Cambria" pitchFamily="18" charset="0"/>
                <a:cs typeface="Times New Roman" pitchFamily="18" charset="0"/>
              </a:rPr>
              <a:t>All patterns are belonging to the same class only</a:t>
            </a:r>
          </a:p>
          <a:p>
            <a:pPr marL="514350" indent="-514350" eaLnBrk="1" hangingPunct="1">
              <a:defRPr/>
            </a:pPr>
            <a:r>
              <a:rPr lang="en-US" sz="2200" dirty="0">
                <a:latin typeface="Cambria" pitchFamily="18" charset="0"/>
                <a:cs typeface="Times New Roman" pitchFamily="18" charset="0"/>
              </a:rPr>
              <a:t>All patterns are belonging to the same class only up to a uniformity factor</a:t>
            </a:r>
          </a:p>
          <a:p>
            <a:pPr marL="514350" indent="-514350" eaLnBrk="1" hangingPunct="1">
              <a:defRPr/>
            </a:pPr>
            <a:r>
              <a:rPr lang="en-US" sz="2200" dirty="0">
                <a:latin typeface="Cambria" pitchFamily="18" charset="0"/>
                <a:cs typeface="Times New Roman" pitchFamily="18" charset="0"/>
              </a:rPr>
              <a:t>At most one class has more than m cases</a:t>
            </a:r>
          </a:p>
          <a:p>
            <a:pPr marL="514350" indent="-514350" eaLnBrk="1" hangingPunct="1">
              <a:defRPr/>
            </a:pPr>
            <a:endParaRPr lang="en-US" sz="2200" dirty="0">
              <a:latin typeface="Cambria" pitchFamily="18" charset="0"/>
              <a:cs typeface="Times New Roman" pitchFamily="18" charset="0"/>
            </a:endParaRPr>
          </a:p>
          <a:p>
            <a:pPr>
              <a:buFont typeface="Wingdings" pitchFamily="2" charset="2"/>
              <a:buChar char="Ø"/>
              <a:defRPr/>
            </a:pPr>
            <a:endParaRPr lang="en-US" dirty="0"/>
          </a:p>
        </p:txBody>
      </p:sp>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1828800" y="152400"/>
            <a:ext cx="8229600" cy="838200"/>
          </a:xfrm>
        </p:spPr>
        <p:txBody>
          <a:bodyPr/>
          <a:lstStyle/>
          <a:p>
            <a:pPr algn="l" eaLnBrk="1" hangingPunct="1"/>
            <a:r>
              <a:rPr lang="en-US" altLang="en-US" sz="3200" b="1" smtClean="0">
                <a:solidFill>
                  <a:srgbClr val="002060"/>
                </a:solidFill>
                <a:latin typeface="Cambria" pitchFamily="18" charset="0"/>
                <a:cs typeface="Times New Roman" pitchFamily="18" charset="0"/>
              </a:rPr>
              <a:t>LDA Tree based classifier</a:t>
            </a:r>
          </a:p>
        </p:txBody>
      </p:sp>
      <p:sp>
        <p:nvSpPr>
          <p:cNvPr id="9219" name="Content Placeholder 2"/>
          <p:cNvSpPr>
            <a:spLocks noGrp="1"/>
          </p:cNvSpPr>
          <p:nvPr>
            <p:ph idx="1"/>
          </p:nvPr>
        </p:nvSpPr>
        <p:spPr>
          <a:xfrm>
            <a:off x="1752600" y="1143000"/>
            <a:ext cx="8686800" cy="5195888"/>
          </a:xfrm>
        </p:spPr>
        <p:txBody>
          <a:bodyPr/>
          <a:lstStyle/>
          <a:p>
            <a:pPr marL="514350" indent="-514350" eaLnBrk="1" hangingPunct="1">
              <a:buFont typeface="Arial" pitchFamily="34" charset="0"/>
              <a:buNone/>
              <a:defRPr/>
            </a:pPr>
            <a:endParaRPr lang="en-US" sz="2400" dirty="0">
              <a:latin typeface="Cambria" pitchFamily="18" charset="0"/>
              <a:cs typeface="Times New Roman" pitchFamily="18" charset="0"/>
            </a:endParaRPr>
          </a:p>
          <a:p>
            <a:pPr>
              <a:buFont typeface="Arial" charset="0"/>
              <a:buNone/>
              <a:defRPr/>
            </a:pPr>
            <a:r>
              <a:rPr lang="en-US" sz="2400" b="1" dirty="0">
                <a:latin typeface="Cambria" pitchFamily="18" charset="0"/>
                <a:cs typeface="Times New Roman" pitchFamily="18" charset="0"/>
              </a:rPr>
              <a:t>Algorithm</a:t>
            </a:r>
            <a:r>
              <a:rPr lang="en-US" sz="2400" dirty="0">
                <a:latin typeface="Cambria" pitchFamily="18" charset="0"/>
                <a:cs typeface="Times New Roman" pitchFamily="18" charset="0"/>
              </a:rPr>
              <a:t> : Classification phase of LDA Tree</a:t>
            </a:r>
          </a:p>
          <a:p>
            <a:pPr>
              <a:buFont typeface="Arial" charset="0"/>
              <a:buNone/>
              <a:defRPr/>
            </a:pPr>
            <a:endParaRPr lang="en-US" sz="2400" dirty="0">
              <a:latin typeface="Cambria" pitchFamily="18" charset="0"/>
              <a:cs typeface="Times New Roman" pitchFamily="18" charset="0"/>
            </a:endParaRPr>
          </a:p>
          <a:p>
            <a:pPr>
              <a:buFont typeface="Arial" charset="0"/>
              <a:buNone/>
              <a:defRPr/>
            </a:pPr>
            <a:r>
              <a:rPr lang="en-US" sz="2400" dirty="0">
                <a:latin typeface="Cambria" pitchFamily="18" charset="0"/>
                <a:cs typeface="Times New Roman" pitchFamily="18" charset="0"/>
              </a:rPr>
              <a:t>Set </a:t>
            </a:r>
            <a:r>
              <a:rPr lang="en-US" sz="2400" i="1" dirty="0">
                <a:latin typeface="Cambria" pitchFamily="18" charset="0"/>
                <a:cs typeface="Times New Roman" pitchFamily="18" charset="0"/>
              </a:rPr>
              <a:t>v = v</a:t>
            </a:r>
            <a:r>
              <a:rPr lang="en-US" sz="2400" i="1" baseline="-25000" dirty="0">
                <a:latin typeface="Cambria" pitchFamily="18" charset="0"/>
                <a:cs typeface="Times New Roman" pitchFamily="18" charset="0"/>
              </a:rPr>
              <a:t>0</a:t>
            </a:r>
          </a:p>
          <a:p>
            <a:pPr>
              <a:buFont typeface="Arial" charset="0"/>
              <a:buNone/>
              <a:defRPr/>
            </a:pPr>
            <a:r>
              <a:rPr lang="en-US" sz="2400" b="1" dirty="0">
                <a:latin typeface="Cambria" pitchFamily="18" charset="0"/>
                <a:cs typeface="Times New Roman" pitchFamily="18" charset="0"/>
              </a:rPr>
              <a:t>While</a:t>
            </a:r>
            <a:r>
              <a:rPr lang="en-US" sz="2400" dirty="0">
                <a:latin typeface="Cambria" pitchFamily="18" charset="0"/>
                <a:cs typeface="Times New Roman" pitchFamily="18" charset="0"/>
              </a:rPr>
              <a:t>  v      leaf node </a:t>
            </a:r>
            <a:r>
              <a:rPr lang="en-US" sz="2400" b="1" dirty="0">
                <a:latin typeface="Cambria" pitchFamily="18" charset="0"/>
                <a:cs typeface="Times New Roman" pitchFamily="18" charset="0"/>
              </a:rPr>
              <a:t>do</a:t>
            </a:r>
          </a:p>
          <a:p>
            <a:pPr>
              <a:buFont typeface="Arial" charset="0"/>
              <a:buNone/>
              <a:defRPr/>
            </a:pPr>
            <a:r>
              <a:rPr lang="en-US" sz="2400" dirty="0">
                <a:latin typeface="Cambria" pitchFamily="18" charset="0"/>
                <a:cs typeface="Times New Roman" pitchFamily="18" charset="0"/>
              </a:rPr>
              <a:t>Input </a:t>
            </a:r>
            <a:r>
              <a:rPr lang="en-US" sz="2400" b="1" i="1" dirty="0">
                <a:latin typeface="Cambria" pitchFamily="18" charset="0"/>
                <a:cs typeface="Times New Roman" pitchFamily="18" charset="0"/>
              </a:rPr>
              <a:t>f  </a:t>
            </a:r>
            <a:r>
              <a:rPr lang="en-US" sz="2400" dirty="0">
                <a:latin typeface="Cambria" pitchFamily="18" charset="0"/>
                <a:cs typeface="Times New Roman" pitchFamily="18" charset="0"/>
              </a:rPr>
              <a:t>to v</a:t>
            </a:r>
          </a:p>
          <a:p>
            <a:pPr>
              <a:buFont typeface="Arial" charset="0"/>
              <a:buNone/>
              <a:defRPr/>
            </a:pPr>
            <a:r>
              <a:rPr lang="en-US" sz="2400" b="1" dirty="0">
                <a:latin typeface="Cambria" pitchFamily="18" charset="0"/>
                <a:cs typeface="Times New Roman" pitchFamily="18" charset="0"/>
              </a:rPr>
              <a:t>if</a:t>
            </a:r>
            <a:r>
              <a:rPr lang="en-US" sz="2400" dirty="0">
                <a:latin typeface="Cambria" pitchFamily="18" charset="0"/>
                <a:cs typeface="Times New Roman" pitchFamily="18" charset="0"/>
              </a:rPr>
              <a:t>  </a:t>
            </a:r>
            <a:r>
              <a:rPr lang="en-US" sz="2400" i="1" dirty="0">
                <a:latin typeface="Cambria" pitchFamily="18" charset="0"/>
                <a:cs typeface="Times New Roman" pitchFamily="18" charset="0"/>
              </a:rPr>
              <a:t>v=LDA </a:t>
            </a:r>
            <a:r>
              <a:rPr lang="en-US" sz="2400" dirty="0">
                <a:latin typeface="Cambria" pitchFamily="18" charset="0"/>
                <a:cs typeface="Times New Roman" pitchFamily="18" charset="0"/>
              </a:rPr>
              <a:t>node </a:t>
            </a:r>
            <a:r>
              <a:rPr lang="en-US" sz="2400" b="1" dirty="0">
                <a:latin typeface="Cambria" pitchFamily="18" charset="0"/>
                <a:cs typeface="Times New Roman" pitchFamily="18" charset="0"/>
              </a:rPr>
              <a:t>then</a:t>
            </a:r>
          </a:p>
          <a:p>
            <a:pPr>
              <a:buFont typeface="Arial" charset="0"/>
              <a:buNone/>
              <a:defRPr/>
            </a:pPr>
            <a:r>
              <a:rPr lang="it-IT" sz="2400" dirty="0">
                <a:latin typeface="Cambria" pitchFamily="18" charset="0"/>
                <a:cs typeface="Times New Roman" pitchFamily="18" charset="0"/>
              </a:rPr>
              <a:t>Set </a:t>
            </a:r>
            <a:r>
              <a:rPr lang="it-IT" sz="2400" i="1" dirty="0">
                <a:latin typeface="Cambria" pitchFamily="18" charset="0"/>
                <a:cs typeface="Times New Roman" pitchFamily="18" charset="0"/>
              </a:rPr>
              <a:t>v = vi</a:t>
            </a:r>
            <a:r>
              <a:rPr lang="it-IT" sz="2400" dirty="0">
                <a:latin typeface="Cambria" pitchFamily="18" charset="0"/>
                <a:cs typeface="Times New Roman" pitchFamily="18" charset="0"/>
              </a:rPr>
              <a:t> corresponding to arg </a:t>
            </a:r>
            <a:r>
              <a:rPr lang="it-IT" sz="2400" i="1" dirty="0">
                <a:latin typeface="Cambria" pitchFamily="18" charset="0"/>
                <a:cs typeface="Times New Roman" pitchFamily="18" charset="0"/>
              </a:rPr>
              <a:t>min</a:t>
            </a:r>
            <a:r>
              <a:rPr lang="it-IT" sz="2400" i="1" baseline="-25000" dirty="0">
                <a:latin typeface="Cambria" pitchFamily="18" charset="0"/>
                <a:cs typeface="Times New Roman" pitchFamily="18" charset="0"/>
              </a:rPr>
              <a:t>i</a:t>
            </a:r>
            <a:r>
              <a:rPr lang="it-IT" sz="2400" i="1" dirty="0">
                <a:latin typeface="Cambria" pitchFamily="18" charset="0"/>
                <a:cs typeface="Times New Roman" pitchFamily="18" charset="0"/>
              </a:rPr>
              <a:t> d</a:t>
            </a:r>
            <a:r>
              <a:rPr lang="it-IT" sz="2400" baseline="-25000" dirty="0">
                <a:latin typeface="Cambria" pitchFamily="18" charset="0"/>
                <a:cs typeface="Times New Roman" pitchFamily="18" charset="0"/>
              </a:rPr>
              <a:t>i</a:t>
            </a:r>
          </a:p>
          <a:p>
            <a:pPr>
              <a:buFont typeface="Arial" charset="0"/>
              <a:buNone/>
              <a:defRPr/>
            </a:pPr>
            <a:r>
              <a:rPr lang="en-US" sz="2400" b="1" dirty="0">
                <a:latin typeface="Cambria" pitchFamily="18" charset="0"/>
                <a:cs typeface="Times New Roman" pitchFamily="18" charset="0"/>
              </a:rPr>
              <a:t>end if</a:t>
            </a:r>
          </a:p>
          <a:p>
            <a:pPr>
              <a:buFont typeface="Arial" charset="0"/>
              <a:buNone/>
              <a:defRPr/>
            </a:pPr>
            <a:r>
              <a:rPr lang="en-US" sz="2400" b="1" dirty="0">
                <a:latin typeface="Cambria" pitchFamily="18" charset="0"/>
                <a:cs typeface="Times New Roman" pitchFamily="18" charset="0"/>
              </a:rPr>
              <a:t>end while</a:t>
            </a:r>
          </a:p>
          <a:p>
            <a:pPr>
              <a:buFont typeface="Arial" charset="0"/>
              <a:buNone/>
              <a:defRPr/>
            </a:pPr>
            <a:r>
              <a:rPr lang="en-US" sz="2400" dirty="0">
                <a:latin typeface="Cambria" pitchFamily="18" charset="0"/>
                <a:cs typeface="Times New Roman" pitchFamily="18" charset="0"/>
              </a:rPr>
              <a:t>Assign </a:t>
            </a:r>
            <a:r>
              <a:rPr lang="en-US" sz="2400" b="1" dirty="0">
                <a:latin typeface="Cambria" pitchFamily="18" charset="0"/>
                <a:cs typeface="Times New Roman" pitchFamily="18" charset="0"/>
              </a:rPr>
              <a:t>f</a:t>
            </a:r>
            <a:r>
              <a:rPr lang="en-US" sz="2400" dirty="0">
                <a:latin typeface="Cambria" pitchFamily="18" charset="0"/>
                <a:cs typeface="Times New Roman" pitchFamily="18" charset="0"/>
              </a:rPr>
              <a:t> to</a:t>
            </a:r>
            <a:r>
              <a:rPr lang="en-US" sz="2400" i="1" dirty="0">
                <a:latin typeface="Cambria" pitchFamily="18" charset="0"/>
                <a:cs typeface="Times New Roman" pitchFamily="18" charset="0"/>
              </a:rPr>
              <a:t> c</a:t>
            </a:r>
            <a:r>
              <a:rPr lang="en-US" sz="2400" i="1" baseline="-25000" dirty="0">
                <a:latin typeface="Cambria" pitchFamily="18" charset="0"/>
                <a:cs typeface="Times New Roman" pitchFamily="18" charset="0"/>
              </a:rPr>
              <a:t>i</a:t>
            </a:r>
            <a:r>
              <a:rPr lang="en-US" sz="2400" i="1" dirty="0">
                <a:latin typeface="Cambria" pitchFamily="18" charset="0"/>
                <a:cs typeface="Times New Roman" pitchFamily="18" charset="0"/>
              </a:rPr>
              <a:t> </a:t>
            </a:r>
            <a:r>
              <a:rPr lang="en-US" sz="2400" dirty="0">
                <a:latin typeface="Cambria" pitchFamily="18" charset="0"/>
                <a:cs typeface="Times New Roman" pitchFamily="18" charset="0"/>
              </a:rPr>
              <a:t>corresponding to </a:t>
            </a:r>
            <a:r>
              <a:rPr lang="en-US" sz="2400" i="1" dirty="0">
                <a:latin typeface="Cambria" pitchFamily="18" charset="0"/>
                <a:cs typeface="Times New Roman" pitchFamily="18" charset="0"/>
              </a:rPr>
              <a:t>v </a:t>
            </a:r>
          </a:p>
          <a:p>
            <a:pPr>
              <a:buFont typeface="Arial" charset="0"/>
              <a:buNone/>
              <a:defRPr/>
            </a:pPr>
            <a:endParaRPr lang="en-US" sz="2400" dirty="0">
              <a:latin typeface="Cambria" pitchFamily="18" charset="0"/>
              <a:cs typeface="Times New Roman" pitchFamily="18" charset="0"/>
            </a:endParaRPr>
          </a:p>
        </p:txBody>
      </p:sp>
      <p:graphicFrame>
        <p:nvGraphicFramePr>
          <p:cNvPr id="8194" name="Object 6"/>
          <p:cNvGraphicFramePr>
            <a:graphicFrameLocks noChangeAspect="1"/>
          </p:cNvGraphicFramePr>
          <p:nvPr/>
        </p:nvGraphicFramePr>
        <p:xfrm>
          <a:off x="3027363" y="3021013"/>
          <a:ext cx="242887" cy="242887"/>
        </p:xfrm>
        <a:graphic>
          <a:graphicData uri="http://schemas.openxmlformats.org/presentationml/2006/ole">
            <p:oleObj spid="_x0000_s8194" name="Equation" r:id="rId3" imgW="139700" imgH="139700" progId="">
              <p:embed/>
            </p:oleObj>
          </a:graphicData>
        </a:graphic>
      </p:graphicFrame>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752600" y="152400"/>
            <a:ext cx="8382000" cy="457200"/>
          </a:xfrm>
        </p:spPr>
        <p:txBody>
          <a:bodyPr/>
          <a:lstStyle/>
          <a:p>
            <a:pPr algn="l" eaLnBrk="1" hangingPunct="1"/>
            <a:r>
              <a:rPr lang="en-US" altLang="en-US" sz="3200" b="1" smtClean="0">
                <a:solidFill>
                  <a:srgbClr val="002060"/>
                </a:solidFill>
                <a:latin typeface="Cambria" pitchFamily="18" charset="0"/>
                <a:cs typeface="Times New Roman" pitchFamily="18" charset="0"/>
              </a:rPr>
              <a:t>Results and Discussions</a:t>
            </a:r>
          </a:p>
        </p:txBody>
      </p:sp>
      <p:pic>
        <p:nvPicPr>
          <p:cNvPr id="58371" name="Picture 6"/>
          <p:cNvPicPr>
            <a:picLocks noGrp="1" noChangeAspect="1" noChangeArrowheads="1"/>
          </p:cNvPicPr>
          <p:nvPr>
            <p:ph idx="1"/>
          </p:nvPr>
        </p:nvPicPr>
        <p:blipFill>
          <a:blip r:embed="rId2"/>
          <a:srcRect/>
          <a:stretch>
            <a:fillRect/>
          </a:stretch>
        </p:blipFill>
        <p:spPr>
          <a:xfrm>
            <a:off x="1828800" y="3941763"/>
            <a:ext cx="8610600" cy="2503487"/>
          </a:xfrm>
          <a:noFill/>
        </p:spPr>
      </p:pic>
      <p:sp>
        <p:nvSpPr>
          <p:cNvPr id="13318" name="Rectangle 6"/>
          <p:cNvSpPr>
            <a:spLocks noChangeArrowheads="1"/>
          </p:cNvSpPr>
          <p:nvPr/>
        </p:nvSpPr>
        <p:spPr bwMode="auto">
          <a:xfrm>
            <a:off x="1676400" y="609600"/>
            <a:ext cx="8763000" cy="3416300"/>
          </a:xfrm>
          <a:prstGeom prst="rect">
            <a:avLst/>
          </a:prstGeom>
          <a:noFill/>
          <a:ln w="9525">
            <a:noFill/>
            <a:miter lim="800000"/>
            <a:headEnd/>
            <a:tailEnd/>
          </a:ln>
        </p:spPr>
        <p:txBody>
          <a:bodyPr>
            <a:spAutoFit/>
          </a:bodyPr>
          <a:lstStyle/>
          <a:p>
            <a:pPr algn="just" eaLnBrk="1" hangingPunct="1">
              <a:defRPr/>
            </a:pPr>
            <a:r>
              <a:rPr lang="en-US" sz="2350" dirty="0">
                <a:latin typeface="Cambria" pitchFamily="18" charset="0"/>
                <a:cs typeface="Times New Roman" pitchFamily="18" charset="0"/>
              </a:rPr>
              <a:t>The proposed action recognition is tested on benchmark database and PTZ camera based surveillances system. ViHASi</a:t>
            </a:r>
            <a:r>
              <a:rPr lang="en-US" sz="2350" baseline="30000" dirty="0">
                <a:latin typeface="Cambria" pitchFamily="18" charset="0"/>
                <a:cs typeface="Times New Roman" pitchFamily="18" charset="0"/>
              </a:rPr>
              <a:t>19</a:t>
            </a:r>
            <a:r>
              <a:rPr lang="en-US" sz="2350" dirty="0">
                <a:latin typeface="Cambria" pitchFamily="18" charset="0"/>
                <a:cs typeface="Times New Roman" pitchFamily="18" charset="0"/>
              </a:rPr>
              <a:t> is used to check the performance of LDA Tree based classifier for recognizing the correct action. The overall bounding ellipse of skeleton has been divided into eight equal sectors. We have taken nine consecutive frames for representing an activity. The feature vector corresponding to an activity contains 72 attributes. Silhouettes corresponding to consecutive frames of Run action from </a:t>
            </a:r>
            <a:r>
              <a:rPr lang="en-US" sz="2350" dirty="0" err="1">
                <a:latin typeface="Cambria" pitchFamily="18" charset="0"/>
                <a:cs typeface="Times New Roman" pitchFamily="18" charset="0"/>
              </a:rPr>
              <a:t>ViHASi</a:t>
            </a:r>
            <a:r>
              <a:rPr lang="en-US" sz="2350" dirty="0">
                <a:latin typeface="Cambria" pitchFamily="18" charset="0"/>
                <a:cs typeface="Times New Roman" pitchFamily="18" charset="0"/>
              </a:rPr>
              <a:t> database :</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828800" y="152400"/>
            <a:ext cx="8382000" cy="609600"/>
          </a:xfrm>
        </p:spPr>
        <p:txBody>
          <a:bodyPr/>
          <a:lstStyle/>
          <a:p>
            <a:pPr algn="l" eaLnBrk="1" hangingPunct="1"/>
            <a:r>
              <a:rPr lang="en-US" altLang="en-US" sz="3200" b="1" smtClean="0">
                <a:solidFill>
                  <a:srgbClr val="002060"/>
                </a:solidFill>
                <a:latin typeface="Cambria" pitchFamily="18" charset="0"/>
                <a:cs typeface="Times New Roman" pitchFamily="18" charset="0"/>
              </a:rPr>
              <a:t>Experiments with ViHASi database</a:t>
            </a:r>
          </a:p>
        </p:txBody>
      </p:sp>
      <p:graphicFrame>
        <p:nvGraphicFramePr>
          <p:cNvPr id="7" name="Content Placeholder 6"/>
          <p:cNvGraphicFramePr>
            <a:graphicFrameLocks noGrp="1"/>
          </p:cNvGraphicFramePr>
          <p:nvPr>
            <p:ph idx="1"/>
          </p:nvPr>
        </p:nvGraphicFramePr>
        <p:xfrm>
          <a:off x="2438400" y="1371600"/>
          <a:ext cx="7467600" cy="5008564"/>
        </p:xfrm>
        <a:graphic>
          <a:graphicData uri="http://schemas.openxmlformats.org/drawingml/2006/table">
            <a:tbl>
              <a:tblPr/>
              <a:tblGrid>
                <a:gridCol w="926432"/>
                <a:gridCol w="2807368"/>
                <a:gridCol w="842211"/>
                <a:gridCol w="2891589"/>
              </a:tblGrid>
              <a:tr h="455324">
                <a:tc>
                  <a:txBody>
                    <a:bodyPr/>
                    <a:lstStyle/>
                    <a:p>
                      <a:pPr marL="0" marR="0" algn="ctr">
                        <a:lnSpc>
                          <a:spcPct val="115000"/>
                        </a:lnSpc>
                        <a:spcBef>
                          <a:spcPts val="0"/>
                        </a:spcBef>
                        <a:spcAft>
                          <a:spcPts val="0"/>
                        </a:spcAft>
                      </a:pPr>
                      <a:r>
                        <a:rPr lang="en-US" sz="2400" b="1" dirty="0">
                          <a:latin typeface="Cambria" pitchFamily="18" charset="0"/>
                          <a:ea typeface="Calibri"/>
                          <a:cs typeface="Times New Roman"/>
                        </a:rPr>
                        <a:t>C</a:t>
                      </a:r>
                      <a:endParaRPr lang="en-US" sz="2400" dirty="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latin typeface="Cambria" pitchFamily="18" charset="0"/>
                          <a:ea typeface="Calibri"/>
                          <a:cs typeface="Times New Roman"/>
                        </a:rPr>
                        <a:t>Action Name</a:t>
                      </a:r>
                      <a:endParaRPr lang="en-US" sz="2400" dirty="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latin typeface="Cambria" pitchFamily="18" charset="0"/>
                          <a:ea typeface="Calibri"/>
                          <a:cs typeface="Times New Roman"/>
                        </a:rPr>
                        <a:t>C</a:t>
                      </a:r>
                      <a:endParaRPr lang="en-US" sz="240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latin typeface="Cambria" pitchFamily="18" charset="0"/>
                          <a:ea typeface="Calibri"/>
                          <a:cs typeface="Times New Roman"/>
                        </a:rPr>
                        <a:t>Action Name</a:t>
                      </a:r>
                      <a:endParaRPr lang="en-US" sz="240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Hang On Bar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KnockoutSpin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Jump Get On Bar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Knockout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Jump Over  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Granade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Jump From 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Collapse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Run Pull 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Cambria" pitchFamily="18" charset="0"/>
                          <a:ea typeface="Calibri"/>
                          <a:cs typeface="Times New Roman"/>
                        </a:rPr>
                        <a:t>Stand Look</a:t>
                      </a:r>
                      <a:endParaRPr lang="en-US" sz="2400" dirty="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a:latin typeface="Cambria" pitchFamily="18" charset="0"/>
                          <a:ea typeface="Calibri"/>
                          <a:cs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Run Push 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Punch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a:latin typeface="Cambria" pitchFamily="18" charset="0"/>
                          <a:ea typeface="Calibri"/>
                          <a:cs typeface="Times New Roman"/>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Run Turn 90 Left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JumpKick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a:latin typeface="Cambria" pitchFamily="18" charset="0"/>
                          <a:ea typeface="Calibri"/>
                          <a:cs typeface="Times New Roman"/>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Run Turn 90 Right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Walk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a:latin typeface="Cambria" pitchFamily="18" charset="0"/>
                          <a:ea typeface="Calibri"/>
                          <a:cs typeface="Times New Roman"/>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Hero Smash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Cambria" pitchFamily="18" charset="0"/>
                          <a:ea typeface="Calibri"/>
                          <a:cs typeface="Times New Roman"/>
                        </a:rPr>
                        <a:t>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err="1" smtClean="0">
                          <a:latin typeface="Cambria" pitchFamily="18" charset="0"/>
                          <a:ea typeface="Calibri"/>
                          <a:cs typeface="Times New Roman"/>
                        </a:rPr>
                        <a:t>WalkTurnBack</a:t>
                      </a:r>
                      <a:endParaRPr lang="en-US" sz="2400" dirty="0">
                        <a:latin typeface="Cambr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5324">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Hero Door Slam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Cambria" pitchFamily="18" charset="0"/>
                          <a:ea typeface="Calibri"/>
                          <a:cs typeface="Times New Roman"/>
                        </a:rPr>
                        <a:t>Run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9457" name="Rectangle 5"/>
          <p:cNvSpPr>
            <a:spLocks noChangeArrowheads="1"/>
          </p:cNvSpPr>
          <p:nvPr/>
        </p:nvSpPr>
        <p:spPr bwMode="auto">
          <a:xfrm>
            <a:off x="2209800" y="838200"/>
            <a:ext cx="7162800" cy="461963"/>
          </a:xfrm>
          <a:prstGeom prst="rect">
            <a:avLst/>
          </a:prstGeom>
          <a:noFill/>
          <a:ln w="9525">
            <a:noFill/>
            <a:miter lim="800000"/>
            <a:headEnd/>
            <a:tailEnd/>
          </a:ln>
        </p:spPr>
        <p:txBody>
          <a:bodyPr>
            <a:spAutoFit/>
          </a:bodyPr>
          <a:lstStyle/>
          <a:p>
            <a:pPr algn="ctr" eaLnBrk="1" hangingPunct="1"/>
            <a:r>
              <a:rPr lang="en-US" altLang="en-US" sz="2400">
                <a:solidFill>
                  <a:srgbClr val="002060"/>
                </a:solidFill>
                <a:latin typeface="Cambria" pitchFamily="18" charset="0"/>
                <a:cs typeface="Times New Roman" pitchFamily="18" charset="0"/>
              </a:rPr>
              <a:t>    Action classes in ViHASi database</a:t>
            </a:r>
          </a:p>
        </p:txBody>
      </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idx="1"/>
          </p:nvPr>
        </p:nvPicPr>
        <p:blipFill>
          <a:blip r:embed="rId2"/>
          <a:srcRect/>
          <a:stretch>
            <a:fillRect/>
          </a:stretch>
        </p:blipFill>
        <p:spPr>
          <a:xfrm>
            <a:off x="2667000" y="1219200"/>
            <a:ext cx="6934200" cy="3200400"/>
          </a:xfrm>
          <a:noFill/>
        </p:spPr>
      </p:pic>
      <p:sp>
        <p:nvSpPr>
          <p:cNvPr id="60419" name="Rectangle 7"/>
          <p:cNvSpPr>
            <a:spLocks noChangeArrowheads="1"/>
          </p:cNvSpPr>
          <p:nvPr/>
        </p:nvSpPr>
        <p:spPr bwMode="auto">
          <a:xfrm>
            <a:off x="1752600" y="127000"/>
            <a:ext cx="8229600" cy="954088"/>
          </a:xfrm>
          <a:prstGeom prst="rect">
            <a:avLst/>
          </a:prstGeom>
          <a:noFill/>
          <a:ln w="9525">
            <a:noFill/>
            <a:miter lim="800000"/>
            <a:headEnd/>
            <a:tailEnd/>
          </a:ln>
        </p:spPr>
        <p:txBody>
          <a:bodyPr>
            <a:spAutoFit/>
          </a:bodyPr>
          <a:lstStyle/>
          <a:p>
            <a:pPr eaLnBrk="1" hangingPunct="1"/>
            <a:r>
              <a:rPr lang="en-GB" altLang="en-US" sz="3200" b="1">
                <a:solidFill>
                  <a:srgbClr val="002060"/>
                </a:solidFill>
                <a:latin typeface="Cambria" pitchFamily="18" charset="0"/>
                <a:cs typeface="Times New Roman" pitchFamily="18" charset="0"/>
              </a:rPr>
              <a:t>Experimental Results</a:t>
            </a:r>
            <a:r>
              <a:rPr lang="en-GB" altLang="en-US" sz="2800">
                <a:latin typeface="Times New Roman" pitchFamily="18" charset="0"/>
                <a:cs typeface="Times New Roman" pitchFamily="18" charset="0"/>
              </a:rPr>
              <a:t/>
            </a:r>
            <a:br>
              <a:rPr lang="en-GB" altLang="en-US" sz="2800">
                <a:latin typeface="Times New Roman" pitchFamily="18" charset="0"/>
                <a:cs typeface="Times New Roman" pitchFamily="18" charset="0"/>
              </a:rPr>
            </a:br>
            <a:r>
              <a:rPr lang="en-GB" altLang="en-US" sz="2400">
                <a:latin typeface="Times New Roman" pitchFamily="18" charset="0"/>
                <a:cs typeface="Times New Roman" pitchFamily="18" charset="0"/>
              </a:rPr>
              <a:t>             </a:t>
            </a:r>
            <a:r>
              <a:rPr lang="en-GB" altLang="en-US" sz="2400">
                <a:latin typeface="Cambria" pitchFamily="18" charset="0"/>
                <a:cs typeface="Times New Roman" pitchFamily="18" charset="0"/>
              </a:rPr>
              <a:t>Dataset description &amp; Feature Extractions for ViHASi</a:t>
            </a:r>
            <a:endParaRPr lang="en-US" altLang="en-US" sz="2400">
              <a:latin typeface="Cambria" pitchFamily="18" charset="0"/>
              <a:cs typeface="Times New Roman" pitchFamily="18" charset="0"/>
            </a:endParaRPr>
          </a:p>
        </p:txBody>
      </p:sp>
      <p:sp>
        <p:nvSpPr>
          <p:cNvPr id="60420" name="Rectangle 8"/>
          <p:cNvSpPr>
            <a:spLocks noChangeArrowheads="1"/>
          </p:cNvSpPr>
          <p:nvPr/>
        </p:nvSpPr>
        <p:spPr bwMode="auto">
          <a:xfrm>
            <a:off x="1905000" y="4572000"/>
            <a:ext cx="8534400" cy="1938338"/>
          </a:xfrm>
          <a:prstGeom prst="rect">
            <a:avLst/>
          </a:prstGeom>
          <a:noFill/>
          <a:ln w="9525">
            <a:noFill/>
            <a:miter lim="800000"/>
            <a:headEnd/>
            <a:tailEnd/>
          </a:ln>
        </p:spPr>
        <p:txBody>
          <a:bodyPr>
            <a:spAutoFit/>
          </a:bodyPr>
          <a:lstStyle/>
          <a:p>
            <a:pPr algn="just" eaLnBrk="1" hangingPunct="1"/>
            <a:r>
              <a:rPr lang="en-IN" altLang="en-US" sz="2400">
                <a:solidFill>
                  <a:srgbClr val="000000"/>
                </a:solidFill>
                <a:latin typeface="Cambria" pitchFamily="18" charset="0"/>
                <a:cs typeface="Times New Roman" pitchFamily="18" charset="0"/>
              </a:rPr>
              <a:t>In ViHASi database, we have used 6 actors (A1, A2, A3, A4, A5, A9) and 12 camera views (V1, V3, V4, V6, V8, V9, V11, V13, V14, V16, V18, V19). At each iteration we have tested 12 samples corresponding to one single action class performed by one single actor and captured from 12 camera views.</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752600" y="304800"/>
            <a:ext cx="8229600" cy="533400"/>
          </a:xfrm>
        </p:spPr>
        <p:txBody>
          <a:bodyPr/>
          <a:lstStyle/>
          <a:p>
            <a:pPr algn="l" eaLnBrk="1" hangingPunct="1"/>
            <a:r>
              <a:rPr lang="en-US" altLang="en-US" sz="3200" b="1" smtClean="0">
                <a:latin typeface="Cambria" pitchFamily="18" charset="0"/>
                <a:cs typeface="Times New Roman" pitchFamily="18" charset="0"/>
              </a:rPr>
              <a:t>Comparison Results</a:t>
            </a:r>
          </a:p>
        </p:txBody>
      </p:sp>
      <p:sp>
        <p:nvSpPr>
          <p:cNvPr id="61443" name="Rectangle 5"/>
          <p:cNvSpPr>
            <a:spLocks noChangeArrowheads="1"/>
          </p:cNvSpPr>
          <p:nvPr/>
        </p:nvSpPr>
        <p:spPr bwMode="auto">
          <a:xfrm>
            <a:off x="1752600" y="1066800"/>
            <a:ext cx="8686800" cy="1200150"/>
          </a:xfrm>
          <a:prstGeom prst="rect">
            <a:avLst/>
          </a:prstGeom>
          <a:noFill/>
          <a:ln w="9525">
            <a:noFill/>
            <a:miter lim="800000"/>
            <a:headEnd/>
            <a:tailEnd/>
          </a:ln>
        </p:spPr>
        <p:txBody>
          <a:bodyPr>
            <a:spAutoFit/>
          </a:bodyPr>
          <a:lstStyle/>
          <a:p>
            <a:pPr algn="just" eaLnBrk="1" hangingPunct="1"/>
            <a:r>
              <a:rPr lang="en-IN" altLang="en-US" sz="2400">
                <a:solidFill>
                  <a:srgbClr val="000000"/>
                </a:solidFill>
                <a:latin typeface="Cambria" pitchFamily="18" charset="0"/>
                <a:cs typeface="Times New Roman" pitchFamily="18" charset="0"/>
              </a:rPr>
              <a:t>A comparison study has been conducted between the proposed classification method and a single-shot LDA based classification on ViHASi dataset. </a:t>
            </a:r>
            <a:endParaRPr lang="en-IN" altLang="en-US" sz="2400">
              <a:latin typeface="Cambria" pitchFamily="18" charset="0"/>
              <a:cs typeface="Times New Roman" pitchFamily="18" charset="0"/>
            </a:endParaRPr>
          </a:p>
        </p:txBody>
      </p:sp>
      <p:graphicFrame>
        <p:nvGraphicFramePr>
          <p:cNvPr id="10" name="Table 9"/>
          <p:cNvGraphicFramePr>
            <a:graphicFrameLocks noGrp="1"/>
          </p:cNvGraphicFramePr>
          <p:nvPr/>
        </p:nvGraphicFramePr>
        <p:xfrm>
          <a:off x="1752600" y="3352800"/>
          <a:ext cx="8645522" cy="1752600"/>
        </p:xfrm>
        <a:graphic>
          <a:graphicData uri="http://schemas.openxmlformats.org/drawingml/2006/table">
            <a:tbl>
              <a:tblPr firstRow="1" bandRow="1">
                <a:tableStyleId>{073A0DAA-6AF3-43AB-8588-CEC1D06C72B9}</a:tableStyleId>
              </a:tblPr>
              <a:tblGrid>
                <a:gridCol w="1148162"/>
                <a:gridCol w="374868"/>
                <a:gridCol w="374868"/>
                <a:gridCol w="374868"/>
                <a:gridCol w="374868"/>
                <a:gridCol w="374868"/>
                <a:gridCol w="374868"/>
                <a:gridCol w="374868"/>
                <a:gridCol w="374868"/>
                <a:gridCol w="374868"/>
                <a:gridCol w="374868"/>
                <a:gridCol w="374868"/>
                <a:gridCol w="374868"/>
                <a:gridCol w="374868"/>
                <a:gridCol w="374868"/>
                <a:gridCol w="374868"/>
                <a:gridCol w="374868"/>
                <a:gridCol w="374868"/>
                <a:gridCol w="374868"/>
                <a:gridCol w="374868"/>
                <a:gridCol w="374868"/>
              </a:tblGrid>
              <a:tr h="674076">
                <a:tc>
                  <a:txBody>
                    <a:bodyPr/>
                    <a:lstStyle/>
                    <a:p>
                      <a:r>
                        <a:rPr lang="en-US" sz="1200" dirty="0" smtClean="0"/>
                        <a:t>Action (C)</a:t>
                      </a:r>
                      <a:endParaRPr lang="en-US" sz="1200" dirty="0"/>
                    </a:p>
                  </a:txBody>
                  <a:tcPr/>
                </a:tc>
                <a:tc>
                  <a:txBody>
                    <a:bodyPr/>
                    <a:lstStyle/>
                    <a:p>
                      <a:r>
                        <a:rPr lang="en-US" sz="1200" dirty="0" smtClean="0"/>
                        <a:t>1</a:t>
                      </a:r>
                      <a:endParaRPr lang="en-US" sz="1200" dirty="0"/>
                    </a:p>
                  </a:txBody>
                  <a:tcPr/>
                </a:tc>
                <a:tc>
                  <a:txBody>
                    <a:bodyPr/>
                    <a:lstStyle/>
                    <a:p>
                      <a:r>
                        <a:rPr lang="en-US" sz="1200" dirty="0" smtClean="0"/>
                        <a:t>2</a:t>
                      </a:r>
                      <a:endParaRPr lang="en-US" sz="1200" dirty="0"/>
                    </a:p>
                  </a:txBody>
                  <a:tcPr/>
                </a:tc>
                <a:tc>
                  <a:txBody>
                    <a:bodyPr/>
                    <a:lstStyle/>
                    <a:p>
                      <a:r>
                        <a:rPr lang="en-US" sz="1200" dirty="0" smtClean="0"/>
                        <a:t>3</a:t>
                      </a:r>
                      <a:endParaRPr lang="en-US" sz="1200" dirty="0"/>
                    </a:p>
                  </a:txBody>
                  <a:tcPr/>
                </a:tc>
                <a:tc>
                  <a:txBody>
                    <a:bodyPr/>
                    <a:lstStyle/>
                    <a:p>
                      <a:r>
                        <a:rPr lang="en-US" sz="1200" dirty="0" smtClean="0"/>
                        <a:t>4</a:t>
                      </a:r>
                      <a:endParaRPr lang="en-US" sz="1200" dirty="0"/>
                    </a:p>
                  </a:txBody>
                  <a:tcPr/>
                </a:tc>
                <a:tc>
                  <a:txBody>
                    <a:bodyPr/>
                    <a:lstStyle/>
                    <a:p>
                      <a:r>
                        <a:rPr lang="en-US" sz="1200" dirty="0" smtClean="0"/>
                        <a:t>5</a:t>
                      </a:r>
                      <a:endParaRPr lang="en-US" sz="1200" dirty="0"/>
                    </a:p>
                  </a:txBody>
                  <a:tcPr/>
                </a:tc>
                <a:tc>
                  <a:txBody>
                    <a:bodyPr/>
                    <a:lstStyle/>
                    <a:p>
                      <a:r>
                        <a:rPr lang="en-US" sz="1200" dirty="0" smtClean="0"/>
                        <a:t>6</a:t>
                      </a:r>
                      <a:endParaRPr lang="en-US" sz="1200" dirty="0"/>
                    </a:p>
                  </a:txBody>
                  <a:tcPr/>
                </a:tc>
                <a:tc>
                  <a:txBody>
                    <a:bodyPr/>
                    <a:lstStyle/>
                    <a:p>
                      <a:r>
                        <a:rPr lang="en-US" sz="1200" dirty="0" smtClean="0"/>
                        <a:t>7</a:t>
                      </a:r>
                      <a:endParaRPr lang="en-US" sz="1200" dirty="0"/>
                    </a:p>
                  </a:txBody>
                  <a:tcPr/>
                </a:tc>
                <a:tc>
                  <a:txBody>
                    <a:bodyPr/>
                    <a:lstStyle/>
                    <a:p>
                      <a:r>
                        <a:rPr lang="en-US" sz="1200" dirty="0" smtClean="0"/>
                        <a:t>8</a:t>
                      </a:r>
                      <a:endParaRPr lang="en-US" sz="1200" dirty="0"/>
                    </a:p>
                  </a:txBody>
                  <a:tcPr/>
                </a:tc>
                <a:tc>
                  <a:txBody>
                    <a:bodyPr/>
                    <a:lstStyle/>
                    <a:p>
                      <a:r>
                        <a:rPr lang="en-US" sz="1200" dirty="0" smtClean="0"/>
                        <a:t>9</a:t>
                      </a:r>
                      <a:endParaRPr lang="en-US" sz="1200" dirty="0"/>
                    </a:p>
                  </a:txBody>
                  <a:tcPr/>
                </a:tc>
                <a:tc>
                  <a:txBody>
                    <a:bodyPr/>
                    <a:lstStyle/>
                    <a:p>
                      <a:r>
                        <a:rPr lang="en-US" sz="1200" dirty="0" smtClean="0"/>
                        <a:t>10</a:t>
                      </a:r>
                      <a:endParaRPr lang="en-US" sz="1200" dirty="0"/>
                    </a:p>
                  </a:txBody>
                  <a:tcPr/>
                </a:tc>
                <a:tc>
                  <a:txBody>
                    <a:bodyPr/>
                    <a:lstStyle/>
                    <a:p>
                      <a:r>
                        <a:rPr lang="en-US" sz="1200" dirty="0" smtClean="0"/>
                        <a:t>11</a:t>
                      </a:r>
                      <a:endParaRPr lang="en-US" sz="1200" dirty="0"/>
                    </a:p>
                  </a:txBody>
                  <a:tcPr/>
                </a:tc>
                <a:tc>
                  <a:txBody>
                    <a:bodyPr/>
                    <a:lstStyle/>
                    <a:p>
                      <a:r>
                        <a:rPr lang="en-US" sz="1200" dirty="0" smtClean="0"/>
                        <a:t>12</a:t>
                      </a:r>
                      <a:endParaRPr lang="en-US" sz="1200" dirty="0"/>
                    </a:p>
                  </a:txBody>
                  <a:tcPr/>
                </a:tc>
                <a:tc>
                  <a:txBody>
                    <a:bodyPr/>
                    <a:lstStyle/>
                    <a:p>
                      <a:r>
                        <a:rPr lang="en-US" sz="1200" dirty="0" smtClean="0"/>
                        <a:t>13</a:t>
                      </a:r>
                      <a:endParaRPr lang="en-US" sz="1200" dirty="0"/>
                    </a:p>
                  </a:txBody>
                  <a:tcPr/>
                </a:tc>
                <a:tc>
                  <a:txBody>
                    <a:bodyPr/>
                    <a:lstStyle/>
                    <a:p>
                      <a:r>
                        <a:rPr lang="en-US" sz="1200" dirty="0" smtClean="0"/>
                        <a:t>14</a:t>
                      </a:r>
                      <a:endParaRPr lang="en-US" sz="1200" dirty="0"/>
                    </a:p>
                  </a:txBody>
                  <a:tcPr/>
                </a:tc>
                <a:tc>
                  <a:txBody>
                    <a:bodyPr/>
                    <a:lstStyle/>
                    <a:p>
                      <a:r>
                        <a:rPr lang="en-US" sz="1200" dirty="0" smtClean="0"/>
                        <a:t>15</a:t>
                      </a:r>
                      <a:endParaRPr lang="en-US" sz="1200" dirty="0"/>
                    </a:p>
                  </a:txBody>
                  <a:tcPr/>
                </a:tc>
                <a:tc>
                  <a:txBody>
                    <a:bodyPr/>
                    <a:lstStyle/>
                    <a:p>
                      <a:r>
                        <a:rPr lang="en-US" sz="1200" dirty="0" smtClean="0"/>
                        <a:t>16</a:t>
                      </a:r>
                      <a:endParaRPr lang="en-US" sz="1200" dirty="0"/>
                    </a:p>
                  </a:txBody>
                  <a:tcPr/>
                </a:tc>
                <a:tc>
                  <a:txBody>
                    <a:bodyPr/>
                    <a:lstStyle/>
                    <a:p>
                      <a:r>
                        <a:rPr lang="en-US" sz="1200" dirty="0" smtClean="0"/>
                        <a:t>17</a:t>
                      </a:r>
                      <a:endParaRPr lang="en-US" sz="1200" dirty="0"/>
                    </a:p>
                  </a:txBody>
                  <a:tcPr/>
                </a:tc>
                <a:tc>
                  <a:txBody>
                    <a:bodyPr/>
                    <a:lstStyle/>
                    <a:p>
                      <a:r>
                        <a:rPr lang="en-US" sz="1200" dirty="0" smtClean="0"/>
                        <a:t>18</a:t>
                      </a:r>
                      <a:endParaRPr lang="en-US" sz="1200" dirty="0"/>
                    </a:p>
                  </a:txBody>
                  <a:tcPr/>
                </a:tc>
                <a:tc>
                  <a:txBody>
                    <a:bodyPr/>
                    <a:lstStyle/>
                    <a:p>
                      <a:r>
                        <a:rPr lang="en-US" sz="1200" dirty="0" smtClean="0"/>
                        <a:t>19</a:t>
                      </a:r>
                      <a:endParaRPr lang="en-US" sz="1200" dirty="0"/>
                    </a:p>
                  </a:txBody>
                  <a:tcPr/>
                </a:tc>
                <a:tc>
                  <a:txBody>
                    <a:bodyPr/>
                    <a:lstStyle/>
                    <a:p>
                      <a:r>
                        <a:rPr lang="en-US" sz="1200" dirty="0" smtClean="0"/>
                        <a:t>20</a:t>
                      </a:r>
                      <a:endParaRPr lang="en-US" sz="1200" dirty="0"/>
                    </a:p>
                  </a:txBody>
                  <a:tcPr/>
                </a:tc>
              </a:tr>
              <a:tr h="539262">
                <a:tc>
                  <a:txBody>
                    <a:bodyPr/>
                    <a:lstStyle/>
                    <a:p>
                      <a:r>
                        <a:rPr lang="en-US" sz="1200" dirty="0" smtClean="0"/>
                        <a:t>Proposed</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539262">
                <a:tc>
                  <a:txBody>
                    <a:bodyPr/>
                    <a:lstStyle/>
                    <a:p>
                      <a:r>
                        <a:rPr lang="en-US" sz="1200" dirty="0" smtClean="0"/>
                        <a:t>Single-shot</a:t>
                      </a:r>
                      <a:r>
                        <a:rPr lang="en-US" sz="1200" baseline="0" dirty="0" smtClean="0"/>
                        <a:t> LDA</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5</a:t>
                      </a:r>
                      <a:endParaRPr lang="en-US" sz="1200" dirty="0"/>
                    </a:p>
                  </a:txBody>
                  <a:tcPr/>
                </a:tc>
                <a:tc>
                  <a:txBody>
                    <a:bodyPr/>
                    <a:lstStyle/>
                    <a:p>
                      <a:r>
                        <a:rPr lang="en-US" sz="1200" dirty="0" smtClean="0"/>
                        <a:t>1</a:t>
                      </a:r>
                      <a:endParaRPr lang="en-US" sz="1200" dirty="0"/>
                    </a:p>
                  </a:txBody>
                  <a:tcPr/>
                </a:tc>
                <a:tc>
                  <a:txBody>
                    <a:bodyPr/>
                    <a:lstStyle/>
                    <a:p>
                      <a:r>
                        <a:rPr lang="en-US" sz="1200" dirty="0" smtClean="0"/>
                        <a:t>2</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3</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bl>
          </a:graphicData>
        </a:graphic>
      </p:graphicFrame>
      <p:sp>
        <p:nvSpPr>
          <p:cNvPr id="61534" name="Rectangle 10"/>
          <p:cNvSpPr>
            <a:spLocks noChangeArrowheads="1"/>
          </p:cNvSpPr>
          <p:nvPr/>
        </p:nvSpPr>
        <p:spPr bwMode="auto">
          <a:xfrm>
            <a:off x="3124200" y="5486400"/>
            <a:ext cx="5791200" cy="461963"/>
          </a:xfrm>
          <a:prstGeom prst="rect">
            <a:avLst/>
          </a:prstGeom>
          <a:noFill/>
          <a:ln w="9525">
            <a:noFill/>
            <a:miter lim="800000"/>
            <a:headEnd/>
            <a:tailEnd/>
          </a:ln>
        </p:spPr>
        <p:txBody>
          <a:bodyPr>
            <a:spAutoFit/>
          </a:bodyPr>
          <a:lstStyle/>
          <a:p>
            <a:pPr algn="ctr" eaLnBrk="1" hangingPunct="1"/>
            <a:r>
              <a:rPr lang="en-GB" altLang="en-US" sz="2400">
                <a:latin typeface="Cambria" pitchFamily="18" charset="0"/>
                <a:cs typeface="Times New Roman" pitchFamily="18" charset="0"/>
              </a:rPr>
              <a:t>Misclassified Patterns in ViHASi dataset</a:t>
            </a:r>
            <a:endParaRPr lang="en-US" altLang="en-US" sz="2400">
              <a:latin typeface="Cambria" pitchFamily="18" charset="0"/>
              <a:cs typeface="Times New Roman" pitchFamily="18" charset="0"/>
            </a:endParaRPr>
          </a:p>
        </p:txBody>
      </p:sp>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704975" y="203200"/>
            <a:ext cx="7042150" cy="554038"/>
          </a:xfrm>
        </p:spPr>
        <p:txBody>
          <a:bodyPr/>
          <a:lstStyle/>
          <a:p>
            <a:r>
              <a:rPr lang="en-IN" altLang="en-US" smtClean="0"/>
              <a:t>Multimodal Framework </a:t>
            </a:r>
            <a:endParaRPr lang="en-US" altLang="en-US" smtClean="0"/>
          </a:p>
        </p:txBody>
      </p:sp>
      <p:sp>
        <p:nvSpPr>
          <p:cNvPr id="33795" name="Content Placeholder 2"/>
          <p:cNvSpPr>
            <a:spLocks noGrp="1"/>
          </p:cNvSpPr>
          <p:nvPr>
            <p:ph sz="half" idx="2"/>
          </p:nvPr>
        </p:nvSpPr>
        <p:spPr>
          <a:xfrm>
            <a:off x="1704975" y="1174750"/>
            <a:ext cx="8767763" cy="5222875"/>
          </a:xfrm>
        </p:spPr>
        <p:txBody>
          <a:bodyPr/>
          <a:lstStyle/>
          <a:p>
            <a:r>
              <a:rPr lang="en-US" altLang="en-US" smtClean="0"/>
              <a:t>A fusion of two different modalities has been proposed:</a:t>
            </a:r>
          </a:p>
          <a:p>
            <a:pPr>
              <a:buFont typeface="Arial" pitchFamily="34" charset="0"/>
              <a:buNone/>
            </a:pPr>
            <a:r>
              <a:rPr lang="en-US" altLang="en-US" smtClean="0"/>
              <a:t> a. Electroencephalogram (EEG): a brain wave sensing technology that measures and records the electrical activity of the brain.  </a:t>
            </a:r>
          </a:p>
          <a:p>
            <a:pPr>
              <a:buFont typeface="Arial" pitchFamily="34" charset="0"/>
              <a:buNone/>
            </a:pPr>
            <a:r>
              <a:rPr lang="en-US" altLang="en-US" smtClean="0"/>
              <a:t> b. Sentiment Analysis: it represents the opinion or attitude of a writer towards a product. For example videos, products etc. </a:t>
            </a:r>
          </a:p>
          <a:p>
            <a:pPr>
              <a:buFont typeface="Arial" pitchFamily="34" charset="0"/>
              <a:buNone/>
            </a:pPr>
            <a:r>
              <a:rPr lang="en-US" altLang="en-US" smtClean="0"/>
              <a:t>     </a:t>
            </a:r>
          </a:p>
          <a:p>
            <a:pPr>
              <a:buFont typeface="Arial" pitchFamily="34" charset="0"/>
              <a:buNone/>
            </a:pPr>
            <a:r>
              <a:rPr lang="en-US" altLang="en-US" smtClean="0"/>
              <a:t>     </a:t>
            </a:r>
          </a:p>
          <a:p>
            <a:pPr>
              <a:buFont typeface="Arial" pitchFamily="34" charset="0"/>
              <a:buNone/>
            </a:pPr>
            <a:r>
              <a:rPr lang="en-US" altLang="en-US" smtClean="0"/>
              <a:t>    </a:t>
            </a:r>
          </a:p>
        </p:txBody>
      </p:sp>
      <p:pic>
        <p:nvPicPr>
          <p:cNvPr id="33796" name="Picture 6" descr="system.jpg"/>
          <p:cNvPicPr>
            <a:picLocks noChangeAspect="1"/>
          </p:cNvPicPr>
          <p:nvPr/>
        </p:nvPicPr>
        <p:blipFill>
          <a:blip r:embed="rId2"/>
          <a:srcRect/>
          <a:stretch>
            <a:fillRect/>
          </a:stretch>
        </p:blipFill>
        <p:spPr bwMode="auto">
          <a:xfrm>
            <a:off x="3683000" y="3797300"/>
            <a:ext cx="5676900" cy="260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a:xfrm>
            <a:off x="1676400" y="152400"/>
            <a:ext cx="8229600" cy="1143000"/>
          </a:xfrm>
        </p:spPr>
        <p:txBody>
          <a:bodyPr/>
          <a:lstStyle/>
          <a:p>
            <a:pPr algn="l"/>
            <a:r>
              <a:rPr lang="en-US" altLang="en-US" sz="3200" b="1" smtClean="0">
                <a:latin typeface="Cambria" pitchFamily="18" charset="0"/>
                <a:cs typeface="Times New Roman" pitchFamily="18" charset="0"/>
              </a:rPr>
              <a:t>Background Mosaic of our test site</a:t>
            </a:r>
          </a:p>
        </p:txBody>
      </p:sp>
      <p:sp>
        <p:nvSpPr>
          <p:cNvPr id="62467" name="Rectangle 3"/>
          <p:cNvSpPr>
            <a:spLocks noGrp="1"/>
          </p:cNvSpPr>
          <p:nvPr>
            <p:ph type="body" idx="1"/>
          </p:nvPr>
        </p:nvSpPr>
        <p:spPr/>
        <p:txBody>
          <a:bodyPr/>
          <a:lstStyle/>
          <a:p>
            <a:pPr>
              <a:buFont typeface="Arial" pitchFamily="34" charset="0"/>
              <a:buNone/>
            </a:pPr>
            <a:r>
              <a:rPr lang="en-US" altLang="en-US" smtClean="0"/>
              <a:t> </a:t>
            </a:r>
          </a:p>
        </p:txBody>
      </p:sp>
      <p:pic>
        <p:nvPicPr>
          <p:cNvPr id="62468" name="Picture 4" descr="fov"/>
          <p:cNvPicPr>
            <a:picLocks noChangeAspect="1" noChangeArrowheads="1"/>
          </p:cNvPicPr>
          <p:nvPr/>
        </p:nvPicPr>
        <p:blipFill>
          <a:blip r:embed="rId2"/>
          <a:srcRect/>
          <a:stretch>
            <a:fillRect/>
          </a:stretch>
        </p:blipFill>
        <p:spPr bwMode="auto">
          <a:xfrm>
            <a:off x="1593850" y="2514600"/>
            <a:ext cx="8991600" cy="3333750"/>
          </a:xfrm>
          <a:prstGeom prst="rect">
            <a:avLst/>
          </a:prstGeom>
          <a:noFill/>
          <a:ln w="9525">
            <a:noFill/>
            <a:miter lim="800000"/>
            <a:headEnd/>
            <a:tailEnd/>
          </a:ln>
        </p:spPr>
      </p:pic>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6"/>
          <p:cNvPicPr>
            <a:picLocks noGrp="1" noChangeAspect="1" noChangeArrowheads="1"/>
          </p:cNvPicPr>
          <p:nvPr>
            <p:ph idx="1"/>
          </p:nvPr>
        </p:nvPicPr>
        <p:blipFill>
          <a:blip r:embed="rId2"/>
          <a:srcRect/>
          <a:stretch>
            <a:fillRect/>
          </a:stretch>
        </p:blipFill>
        <p:spPr>
          <a:xfrm>
            <a:off x="1752600" y="838200"/>
            <a:ext cx="8763000" cy="3505200"/>
          </a:xfrm>
          <a:noFill/>
        </p:spPr>
      </p:pic>
      <p:sp>
        <p:nvSpPr>
          <p:cNvPr id="63491" name="Rectangle 6"/>
          <p:cNvSpPr>
            <a:spLocks noChangeArrowheads="1"/>
          </p:cNvSpPr>
          <p:nvPr/>
        </p:nvSpPr>
        <p:spPr bwMode="auto">
          <a:xfrm>
            <a:off x="1752600" y="152400"/>
            <a:ext cx="8382000" cy="884238"/>
          </a:xfrm>
          <a:prstGeom prst="rect">
            <a:avLst/>
          </a:prstGeom>
          <a:noFill/>
          <a:ln w="9525">
            <a:noFill/>
            <a:miter lim="800000"/>
            <a:headEnd/>
            <a:tailEnd/>
          </a:ln>
        </p:spPr>
        <p:txBody>
          <a:bodyPr>
            <a:spAutoFit/>
          </a:bodyPr>
          <a:lstStyle/>
          <a:p>
            <a:pPr eaLnBrk="1" hangingPunct="1"/>
            <a:r>
              <a:rPr lang="en-US" altLang="en-US" sz="3200" b="1">
                <a:latin typeface="Cambria" pitchFamily="18" charset="0"/>
                <a:cs typeface="Times New Roman" pitchFamily="18" charset="0"/>
              </a:rPr>
              <a:t> </a:t>
            </a:r>
            <a:r>
              <a:rPr lang="en-US" altLang="en-US" sz="3200" b="1">
                <a:solidFill>
                  <a:srgbClr val="002060"/>
                </a:solidFill>
                <a:latin typeface="Cambria" pitchFamily="18" charset="0"/>
                <a:cs typeface="Times New Roman" pitchFamily="18" charset="0"/>
              </a:rPr>
              <a:t>Experimental Results on our dataset:</a:t>
            </a:r>
          </a:p>
          <a:p>
            <a:pPr algn="ctr" eaLnBrk="1" hangingPunct="1"/>
            <a:endParaRPr lang="en-US" altLang="en-US" sz="2000">
              <a:latin typeface="Times New Roman" pitchFamily="18" charset="0"/>
              <a:cs typeface="Times New Roman" pitchFamily="18" charset="0"/>
            </a:endParaRPr>
          </a:p>
        </p:txBody>
      </p:sp>
      <p:sp>
        <p:nvSpPr>
          <p:cNvPr id="63492" name="Rectangle 9"/>
          <p:cNvSpPr>
            <a:spLocks noChangeArrowheads="1"/>
          </p:cNvSpPr>
          <p:nvPr/>
        </p:nvSpPr>
        <p:spPr bwMode="auto">
          <a:xfrm>
            <a:off x="1752600" y="4495800"/>
            <a:ext cx="8610600" cy="1862138"/>
          </a:xfrm>
          <a:prstGeom prst="rect">
            <a:avLst/>
          </a:prstGeom>
          <a:noFill/>
          <a:ln w="9525">
            <a:noFill/>
            <a:miter lim="800000"/>
            <a:headEnd/>
            <a:tailEnd/>
          </a:ln>
        </p:spPr>
        <p:txBody>
          <a:bodyPr>
            <a:spAutoFit/>
          </a:bodyPr>
          <a:lstStyle/>
          <a:p>
            <a:pPr algn="just" eaLnBrk="1" hangingPunct="1"/>
            <a:r>
              <a:rPr lang="en-US" altLang="en-US" sz="2300">
                <a:latin typeface="Cambria" pitchFamily="18" charset="0"/>
                <a:cs typeface="Times New Roman" pitchFamily="18" charset="0"/>
              </a:rPr>
              <a:t>12 sequences are acquired for each person repeating an action twice in different position and zoom settings. 36 test-sequences are acquired followed by the feature extraction.</a:t>
            </a:r>
            <a:r>
              <a:rPr lang="en-IN" altLang="en-US" sz="2300">
                <a:solidFill>
                  <a:srgbClr val="000000"/>
                </a:solidFill>
                <a:latin typeface="Cambria" pitchFamily="18" charset="0"/>
                <a:cs typeface="Times New Roman" pitchFamily="18" charset="0"/>
              </a:rPr>
              <a:t>The leave-one-out scheme is adopted for evaluation, by randomly taking one person as the testing data, and the other eight persons for training. </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828800" y="228600"/>
            <a:ext cx="8229600" cy="838200"/>
          </a:xfrm>
        </p:spPr>
        <p:txBody>
          <a:bodyPr/>
          <a:lstStyle/>
          <a:p>
            <a:pPr algn="l" eaLnBrk="1" hangingPunct="1"/>
            <a:r>
              <a:rPr lang="en-GB" altLang="en-US" sz="3600" smtClean="0">
                <a:latin typeface="Times New Roman" pitchFamily="18" charset="0"/>
                <a:cs typeface="Times New Roman" pitchFamily="18" charset="0"/>
              </a:rPr>
              <a:t/>
            </a:r>
            <a:br>
              <a:rPr lang="en-GB" altLang="en-US" sz="3600" smtClean="0">
                <a:latin typeface="Times New Roman" pitchFamily="18" charset="0"/>
                <a:cs typeface="Times New Roman" pitchFamily="18" charset="0"/>
              </a:rPr>
            </a:br>
            <a:r>
              <a:rPr lang="en-GB" altLang="en-US" sz="3200" b="1" smtClean="0">
                <a:solidFill>
                  <a:srgbClr val="002060"/>
                </a:solidFill>
                <a:latin typeface="Cambria" pitchFamily="18" charset="0"/>
                <a:cs typeface="Times New Roman" pitchFamily="18" charset="0"/>
              </a:rPr>
              <a:t>Confusion Matrices for our PTZ camera based Dataset</a:t>
            </a:r>
            <a:r>
              <a:rPr lang="en-GB" altLang="en-US" sz="3200" b="1" smtClean="0">
                <a:solidFill>
                  <a:srgbClr val="002060"/>
                </a:solidFill>
                <a:latin typeface="Cambria" pitchFamily="18" charset="0"/>
              </a:rPr>
              <a:t/>
            </a:r>
            <a:br>
              <a:rPr lang="en-GB" altLang="en-US" sz="3200" b="1" smtClean="0">
                <a:solidFill>
                  <a:srgbClr val="002060"/>
                </a:solidFill>
                <a:latin typeface="Cambria" pitchFamily="18" charset="0"/>
              </a:rPr>
            </a:br>
            <a:endParaRPr lang="en-US" altLang="en-US" sz="3200" smtClean="0">
              <a:solidFill>
                <a:srgbClr val="002060"/>
              </a:solidFill>
              <a:latin typeface="Cambria" pitchFamily="18" charset="0"/>
            </a:endParaRPr>
          </a:p>
        </p:txBody>
      </p:sp>
      <p:pic>
        <p:nvPicPr>
          <p:cNvPr id="64515" name="Picture 6"/>
          <p:cNvPicPr>
            <a:picLocks noGrp="1" noChangeAspect="1" noChangeArrowheads="1"/>
          </p:cNvPicPr>
          <p:nvPr>
            <p:ph idx="1"/>
          </p:nvPr>
        </p:nvPicPr>
        <p:blipFill>
          <a:blip r:embed="rId2"/>
          <a:srcRect/>
          <a:stretch>
            <a:fillRect/>
          </a:stretch>
        </p:blipFill>
        <p:spPr>
          <a:xfrm>
            <a:off x="1905000" y="1524000"/>
            <a:ext cx="8001000" cy="3429000"/>
          </a:xfrm>
          <a:noFill/>
        </p:spPr>
      </p:pic>
      <p:sp>
        <p:nvSpPr>
          <p:cNvPr id="64516" name="Rectangle 6"/>
          <p:cNvSpPr>
            <a:spLocks noChangeArrowheads="1"/>
          </p:cNvSpPr>
          <p:nvPr/>
        </p:nvSpPr>
        <p:spPr bwMode="auto">
          <a:xfrm>
            <a:off x="1752600" y="4953000"/>
            <a:ext cx="8686800" cy="396875"/>
          </a:xfrm>
          <a:prstGeom prst="rect">
            <a:avLst/>
          </a:prstGeom>
          <a:noFill/>
          <a:ln w="9525">
            <a:noFill/>
            <a:miter lim="800000"/>
            <a:headEnd/>
            <a:tailEnd/>
          </a:ln>
        </p:spPr>
        <p:txBody>
          <a:bodyPr>
            <a:spAutoFit/>
          </a:bodyPr>
          <a:lstStyle/>
          <a:p>
            <a:pPr algn="just" eaLnBrk="1" hangingPunct="1"/>
            <a:r>
              <a:rPr lang="en-US" altLang="en-US" sz="2000">
                <a:latin typeface="Cambria" pitchFamily="18" charset="0"/>
                <a:cs typeface="Times New Roman" pitchFamily="18" charset="0"/>
              </a:rPr>
              <a:t>(a) proposed LDA Tree based classier          (b) single-shot LDA based classier.</a:t>
            </a:r>
          </a:p>
        </p:txBody>
      </p:sp>
      <p:sp>
        <p:nvSpPr>
          <p:cNvPr id="64517" name="Rectangle 8"/>
          <p:cNvSpPr>
            <a:spLocks noChangeArrowheads="1"/>
          </p:cNvSpPr>
          <p:nvPr/>
        </p:nvSpPr>
        <p:spPr bwMode="auto">
          <a:xfrm>
            <a:off x="2133600" y="5524500"/>
            <a:ext cx="8382000" cy="701675"/>
          </a:xfrm>
          <a:prstGeom prst="rect">
            <a:avLst/>
          </a:prstGeom>
          <a:noFill/>
          <a:ln w="9525">
            <a:noFill/>
            <a:miter lim="800000"/>
            <a:headEnd/>
            <a:tailEnd/>
          </a:ln>
        </p:spPr>
        <p:txBody>
          <a:bodyPr>
            <a:spAutoFit/>
          </a:bodyPr>
          <a:lstStyle/>
          <a:p>
            <a:pPr eaLnBrk="1" hangingPunct="1"/>
            <a:r>
              <a:rPr lang="en-IN" altLang="en-US" sz="2000">
                <a:solidFill>
                  <a:srgbClr val="000000"/>
                </a:solidFill>
                <a:latin typeface="Cambria" pitchFamily="18" charset="0"/>
              </a:rPr>
              <a:t>The achieved classification accuracy by the proposed  method is  98.5%, </a:t>
            </a:r>
          </a:p>
          <a:p>
            <a:pPr eaLnBrk="1" hangingPunct="1"/>
            <a:r>
              <a:rPr lang="en-IN" altLang="en-US" sz="2000">
                <a:solidFill>
                  <a:srgbClr val="000000"/>
                </a:solidFill>
                <a:latin typeface="Cambria" pitchFamily="18" charset="0"/>
              </a:rPr>
              <a:t>while it is found 95.8% in case of single-shot LDA based classifier.</a:t>
            </a:r>
            <a:endParaRPr lang="en-US" altLang="en-US" sz="2000">
              <a:solidFill>
                <a:srgbClr val="000000"/>
              </a:solidFill>
              <a:latin typeface="Cambria" pitchFamily="18" charset="0"/>
            </a:endParaRPr>
          </a:p>
        </p:txBody>
      </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1"/>
          <p:cNvSpPr>
            <a:spLocks noGrp="1"/>
          </p:cNvSpPr>
          <p:nvPr>
            <p:ph type="title"/>
          </p:nvPr>
        </p:nvSpPr>
        <p:spPr>
          <a:xfrm>
            <a:off x="1828800" y="228600"/>
            <a:ext cx="8229600" cy="457200"/>
          </a:xfrm>
        </p:spPr>
        <p:txBody>
          <a:bodyPr>
            <a:normAutofit fontScale="90000"/>
          </a:bodyPr>
          <a:lstStyle/>
          <a:p>
            <a:pPr eaLnBrk="1" fontAlgn="auto" hangingPunct="1">
              <a:spcAft>
                <a:spcPts val="0"/>
              </a:spcAft>
              <a:defRPr/>
            </a:pPr>
            <a:r>
              <a:rPr lang="en-GB" sz="3200" b="1" dirty="0">
                <a:solidFill>
                  <a:srgbClr val="002060"/>
                </a:solidFill>
                <a:latin typeface="Cambria" pitchFamily="18" charset="0"/>
                <a:cs typeface="Times New Roman" pitchFamily="18" charset="0"/>
              </a:rPr>
              <a:t>(2) SVM Tree based Classifier</a:t>
            </a:r>
            <a:endParaRPr lang="en-US" sz="3200" b="1" dirty="0">
              <a:solidFill>
                <a:srgbClr val="002060"/>
              </a:solidFill>
              <a:latin typeface="Cambria" pitchFamily="18" charset="0"/>
              <a:cs typeface="Times New Roman" pitchFamily="18" charset="0"/>
            </a:endParaRPr>
          </a:p>
        </p:txBody>
      </p:sp>
      <p:sp>
        <p:nvSpPr>
          <p:cNvPr id="9222" name="Content Placeholder 2"/>
          <p:cNvSpPr>
            <a:spLocks noGrp="1"/>
          </p:cNvSpPr>
          <p:nvPr>
            <p:ph idx="1"/>
          </p:nvPr>
        </p:nvSpPr>
        <p:spPr>
          <a:xfrm>
            <a:off x="1752600" y="838200"/>
            <a:ext cx="8686800" cy="5867400"/>
          </a:xfrm>
        </p:spPr>
        <p:txBody>
          <a:bodyPr/>
          <a:lstStyle/>
          <a:p>
            <a:pPr algn="just" eaLnBrk="1" hangingPunct="1">
              <a:buFont typeface="Wingdings" pitchFamily="2" charset="2"/>
              <a:buChar char="Ø"/>
            </a:pPr>
            <a:r>
              <a:rPr lang="en-US" altLang="en-US" sz="2400" smtClean="0">
                <a:latin typeface="Cambria" pitchFamily="18" charset="0"/>
                <a:cs typeface="Times New Roman" pitchFamily="18" charset="0"/>
              </a:rPr>
              <a:t>Support Vector Machine (SVM) is well suited for predictive data analysis.</a:t>
            </a:r>
          </a:p>
          <a:p>
            <a:pPr algn="just" eaLnBrk="1" hangingPunct="1">
              <a:buFont typeface="Arial" pitchFamily="34" charset="0"/>
              <a:buNone/>
            </a:pPr>
            <a:r>
              <a:rPr lang="en-US" altLang="en-US" sz="2400" smtClean="0">
                <a:latin typeface="Cambria" pitchFamily="18" charset="0"/>
                <a:cs typeface="Times New Roman" pitchFamily="18" charset="0"/>
              </a:rPr>
              <a:t> </a:t>
            </a:r>
          </a:p>
          <a:p>
            <a:pPr algn="just" eaLnBrk="1" hangingPunct="1">
              <a:buFont typeface="Wingdings" pitchFamily="2" charset="2"/>
              <a:buChar char="Ø"/>
            </a:pPr>
            <a:r>
              <a:rPr lang="en-US" altLang="en-US" sz="2400" smtClean="0">
                <a:latin typeface="Cambria" pitchFamily="18" charset="0"/>
                <a:cs typeface="Times New Roman" pitchFamily="18" charset="0"/>
              </a:rPr>
              <a:t>Various methods exist for multiclass classification. </a:t>
            </a:r>
          </a:p>
          <a:p>
            <a:pPr lvl="2" algn="just" eaLnBrk="1" hangingPunct="1"/>
            <a:r>
              <a:rPr lang="en-US" altLang="en-US" smtClean="0">
                <a:latin typeface="Cambria" pitchFamily="18" charset="0"/>
                <a:cs typeface="Times New Roman" pitchFamily="18" charset="0"/>
              </a:rPr>
              <a:t>One-against-all</a:t>
            </a:r>
          </a:p>
          <a:p>
            <a:pPr lvl="2" algn="just" eaLnBrk="1" hangingPunct="1"/>
            <a:r>
              <a:rPr lang="en-US" altLang="en-US" smtClean="0">
                <a:latin typeface="Cambria" pitchFamily="18" charset="0"/>
                <a:cs typeface="Times New Roman" pitchFamily="18" charset="0"/>
              </a:rPr>
              <a:t> One-against-One</a:t>
            </a:r>
          </a:p>
          <a:p>
            <a:pPr lvl="2" algn="just" eaLnBrk="1" hangingPunct="1"/>
            <a:r>
              <a:rPr lang="en-US" altLang="en-US" smtClean="0">
                <a:latin typeface="Cambria" pitchFamily="18" charset="0"/>
                <a:cs typeface="Times New Roman" pitchFamily="18" charset="0"/>
              </a:rPr>
              <a:t> Directed Acyclic Graph SVM (DAGSVM)</a:t>
            </a:r>
          </a:p>
          <a:p>
            <a:pPr lvl="2" algn="just" eaLnBrk="1" hangingPunct="1">
              <a:buFont typeface="Arial" pitchFamily="34" charset="0"/>
              <a:buNone/>
            </a:pPr>
            <a:endParaRPr lang="en-US" altLang="en-US" smtClean="0">
              <a:latin typeface="Cambria" pitchFamily="18" charset="0"/>
              <a:cs typeface="Times New Roman" pitchFamily="18" charset="0"/>
            </a:endParaRPr>
          </a:p>
          <a:p>
            <a:pPr algn="just" eaLnBrk="1" hangingPunct="1">
              <a:buFont typeface="Wingdings" pitchFamily="2" charset="2"/>
              <a:buChar char="Ø"/>
            </a:pPr>
            <a:r>
              <a:rPr lang="en-US" altLang="en-US" sz="2400" smtClean="0">
                <a:latin typeface="Cambria" pitchFamily="18" charset="0"/>
                <a:cs typeface="Times New Roman" pitchFamily="18" charset="0"/>
              </a:rPr>
              <a:t>We employ the Lagrangian SVM algorithm for solving the dual of the standard quadratic program of SVM. The average convergent efficiency of SVM Tree is</a:t>
            </a:r>
          </a:p>
        </p:txBody>
      </p:sp>
      <p:graphicFrame>
        <p:nvGraphicFramePr>
          <p:cNvPr id="9218" name="Object 5"/>
          <p:cNvGraphicFramePr>
            <a:graphicFrameLocks noChangeAspect="1"/>
          </p:cNvGraphicFramePr>
          <p:nvPr/>
        </p:nvGraphicFramePr>
        <p:xfrm>
          <a:off x="6038850" y="3321050"/>
          <a:ext cx="114300" cy="215900"/>
        </p:xfrm>
        <a:graphic>
          <a:graphicData uri="http://schemas.openxmlformats.org/presentationml/2006/ole">
            <p:oleObj spid="_x0000_s9218" name="Equation" r:id="rId3" imgW="114151" imgH="215619" progId="Equation.3">
              <p:embed/>
            </p:oleObj>
          </a:graphicData>
        </a:graphic>
      </p:graphicFrame>
      <p:graphicFrame>
        <p:nvGraphicFramePr>
          <p:cNvPr id="9219" name="Object 10"/>
          <p:cNvGraphicFramePr>
            <a:graphicFrameLocks noChangeAspect="1"/>
          </p:cNvGraphicFramePr>
          <p:nvPr/>
        </p:nvGraphicFramePr>
        <p:xfrm>
          <a:off x="6019800" y="3321050"/>
          <a:ext cx="133350" cy="215900"/>
        </p:xfrm>
        <a:graphic>
          <a:graphicData uri="http://schemas.openxmlformats.org/presentationml/2006/ole">
            <p:oleObj spid="_x0000_s9219" name="Equation" r:id="rId4" imgW="114151" imgH="215619" progId="Equation.3">
              <p:embed/>
            </p:oleObj>
          </a:graphicData>
        </a:graphic>
      </p:graphicFrame>
      <p:graphicFrame>
        <p:nvGraphicFramePr>
          <p:cNvPr id="9220" name="Object 8"/>
          <p:cNvGraphicFramePr>
            <a:graphicFrameLocks noChangeAspect="1"/>
          </p:cNvGraphicFramePr>
          <p:nvPr/>
        </p:nvGraphicFramePr>
        <p:xfrm>
          <a:off x="4951413" y="5562600"/>
          <a:ext cx="2058987" cy="1036638"/>
        </p:xfrm>
        <a:graphic>
          <a:graphicData uri="http://schemas.openxmlformats.org/presentationml/2006/ole">
            <p:oleObj spid="_x0000_s9220" name="Equation" r:id="rId5" imgW="837836" imgH="431613" progId="">
              <p:embed/>
            </p:oleObj>
          </a:graphicData>
        </a:graphic>
      </p:graphicFrame>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itle 1"/>
          <p:cNvSpPr>
            <a:spLocks noGrp="1"/>
          </p:cNvSpPr>
          <p:nvPr>
            <p:ph type="title"/>
          </p:nvPr>
        </p:nvSpPr>
        <p:spPr>
          <a:xfrm>
            <a:off x="1752600" y="228600"/>
            <a:ext cx="8305800" cy="457200"/>
          </a:xfrm>
        </p:spPr>
        <p:txBody>
          <a:bodyPr>
            <a:normAutofit fontScale="90000"/>
          </a:bodyPr>
          <a:lstStyle/>
          <a:p>
            <a:pPr eaLnBrk="1" fontAlgn="auto" hangingPunct="1">
              <a:spcAft>
                <a:spcPts val="0"/>
              </a:spcAft>
              <a:defRPr/>
            </a:pPr>
            <a:r>
              <a:rPr lang="en-GB" sz="3200" b="1">
                <a:solidFill>
                  <a:srgbClr val="002060"/>
                </a:solidFill>
                <a:latin typeface="Cambria" pitchFamily="18" charset="0"/>
                <a:cs typeface="Times New Roman" pitchFamily="18" charset="0"/>
              </a:rPr>
              <a:t>SVM Tree based Classifier: kernels</a:t>
            </a:r>
            <a:endParaRPr lang="en-US" sz="3200" b="1">
              <a:solidFill>
                <a:srgbClr val="002060"/>
              </a:solidFill>
              <a:latin typeface="Cambria" pitchFamily="18" charset="0"/>
              <a:cs typeface="Times New Roman" pitchFamily="18" charset="0"/>
            </a:endParaRPr>
          </a:p>
        </p:txBody>
      </p:sp>
      <p:sp>
        <p:nvSpPr>
          <p:cNvPr id="10247" name="Content Placeholder 2"/>
          <p:cNvSpPr>
            <a:spLocks noGrp="1"/>
          </p:cNvSpPr>
          <p:nvPr>
            <p:ph idx="1"/>
          </p:nvPr>
        </p:nvSpPr>
        <p:spPr>
          <a:xfrm>
            <a:off x="1752600" y="838200"/>
            <a:ext cx="8686800" cy="5867400"/>
          </a:xfrm>
        </p:spPr>
        <p:txBody>
          <a:bodyPr/>
          <a:lstStyle/>
          <a:p>
            <a:pPr algn="just" defTabSz="4387850" eaLnBrk="1" hangingPunct="1">
              <a:buFont typeface="Wingdings" pitchFamily="2" charset="2"/>
              <a:buChar char="Ø"/>
            </a:pPr>
            <a:r>
              <a:rPr lang="en-US" altLang="en-US" sz="2400" smtClean="0">
                <a:latin typeface="Cambria" pitchFamily="18" charset="0"/>
                <a:cs typeface="Times New Roman" pitchFamily="18" charset="0"/>
              </a:rPr>
              <a:t>We have used two different kernel functions, namely the polynomial and the radial basis function (RBF). </a:t>
            </a:r>
          </a:p>
          <a:p>
            <a:pPr algn="just" defTabSz="4387850" eaLnBrk="1" hangingPunct="1">
              <a:buFont typeface="Wingdings" pitchFamily="2" charset="2"/>
              <a:buChar char="Ø"/>
            </a:pPr>
            <a:endParaRPr lang="en-US" altLang="en-US" sz="2400" smtClean="0">
              <a:latin typeface="Cambria" pitchFamily="18" charset="0"/>
              <a:cs typeface="Times New Roman" pitchFamily="18" charset="0"/>
            </a:endParaRPr>
          </a:p>
          <a:p>
            <a:pPr algn="just" defTabSz="4387850" eaLnBrk="1" hangingPunct="1">
              <a:buFont typeface="Wingdings" pitchFamily="2" charset="2"/>
              <a:buChar char="Ø"/>
            </a:pPr>
            <a:r>
              <a:rPr lang="en-US" altLang="en-US" sz="2400" smtClean="0">
                <a:latin typeface="Cambria" pitchFamily="18" charset="0"/>
                <a:cs typeface="Times New Roman" pitchFamily="18" charset="0"/>
              </a:rPr>
              <a:t>The polynomial kernel can be given as</a:t>
            </a:r>
          </a:p>
          <a:p>
            <a:pPr defTabSz="4387850" eaLnBrk="1" hangingPunct="1">
              <a:buFont typeface="Arial" pitchFamily="34" charset="0"/>
              <a:buNone/>
            </a:pPr>
            <a:r>
              <a:rPr lang="en-US" altLang="en-US" sz="2800" smtClean="0"/>
              <a:t>    </a:t>
            </a:r>
          </a:p>
          <a:p>
            <a:pPr defTabSz="4387850" eaLnBrk="1" hangingPunct="1">
              <a:buFont typeface="Arial" pitchFamily="34" charset="0"/>
              <a:buNone/>
            </a:pPr>
            <a:r>
              <a:rPr lang="en-US" altLang="en-US" sz="2800" smtClean="0"/>
              <a:t>     </a:t>
            </a:r>
            <a:r>
              <a:rPr lang="en-US" altLang="en-US" sz="2400" smtClean="0">
                <a:latin typeface="Cambria" pitchFamily="18" charset="0"/>
                <a:cs typeface="Times New Roman" pitchFamily="18" charset="0"/>
              </a:rPr>
              <a:t>where p is the degree of the polynomial. </a:t>
            </a:r>
          </a:p>
          <a:p>
            <a:pPr defTabSz="4387850" eaLnBrk="1" hangingPunct="1">
              <a:buFont typeface="Arial" pitchFamily="34" charset="0"/>
              <a:buNone/>
            </a:pPr>
            <a:endParaRPr lang="en-US" altLang="en-US" sz="2400" smtClean="0">
              <a:latin typeface="Cambria" pitchFamily="18" charset="0"/>
              <a:cs typeface="Times New Roman" pitchFamily="18" charset="0"/>
            </a:endParaRPr>
          </a:p>
          <a:p>
            <a:pPr defTabSz="4387850" eaLnBrk="1" hangingPunct="1">
              <a:buFont typeface="Wingdings" pitchFamily="2" charset="2"/>
              <a:buChar char="Ø"/>
            </a:pPr>
            <a:r>
              <a:rPr lang="en-US" altLang="en-US" sz="2400" smtClean="0">
                <a:latin typeface="Cambria" pitchFamily="18" charset="0"/>
                <a:cs typeface="Times New Roman" pitchFamily="18" charset="0"/>
              </a:rPr>
              <a:t>The RBF kernel is given as</a:t>
            </a:r>
          </a:p>
          <a:p>
            <a:pPr defTabSz="4387850" eaLnBrk="1" hangingPunct="1">
              <a:buFont typeface="Arial" pitchFamily="34" charset="0"/>
              <a:buNone/>
            </a:pPr>
            <a:endParaRPr lang="en-US" altLang="en-US" sz="2400" smtClean="0">
              <a:latin typeface="Cambria" pitchFamily="18" charset="0"/>
              <a:cs typeface="Times New Roman" pitchFamily="18" charset="0"/>
            </a:endParaRPr>
          </a:p>
          <a:p>
            <a:pPr defTabSz="4387850" eaLnBrk="1" hangingPunct="1">
              <a:buFont typeface="Wingdings" pitchFamily="2" charset="2"/>
              <a:buChar char="Ø"/>
            </a:pPr>
            <a:endParaRPr lang="en-US" altLang="en-US" sz="2400" smtClean="0">
              <a:latin typeface="Cambria" pitchFamily="18" charset="0"/>
              <a:cs typeface="Times New Roman" pitchFamily="18" charset="0"/>
            </a:endParaRPr>
          </a:p>
          <a:p>
            <a:pPr algn="just" defTabSz="4387850" eaLnBrk="1" hangingPunct="1">
              <a:buFont typeface="Wingdings" pitchFamily="2" charset="2"/>
              <a:buChar char="Ø"/>
            </a:pPr>
            <a:r>
              <a:rPr lang="en-US" altLang="en-US" sz="2400" smtClean="0">
                <a:latin typeface="Cambria" pitchFamily="18" charset="0"/>
                <a:cs typeface="Times New Roman" pitchFamily="18" charset="0"/>
              </a:rPr>
              <a:t>For soft margin classifier, we include the penalty parameter</a:t>
            </a:r>
            <a:r>
              <a:rPr lang="en-US" altLang="en-US" sz="2400" i="1" smtClean="0">
                <a:latin typeface="Cambria" pitchFamily="18" charset="0"/>
                <a:cs typeface="Times New Roman" pitchFamily="18" charset="0"/>
              </a:rPr>
              <a:t> C </a:t>
            </a:r>
            <a:r>
              <a:rPr lang="en-US" altLang="en-US" sz="2400" smtClean="0">
                <a:latin typeface="Cambria" pitchFamily="18" charset="0"/>
                <a:cs typeface="Times New Roman" pitchFamily="18" charset="0"/>
              </a:rPr>
              <a:t>to penalize the data points those cross the boundary.</a:t>
            </a:r>
            <a:endParaRPr lang="en-US" altLang="en-US" sz="9600" smtClean="0">
              <a:latin typeface="Cambria" pitchFamily="18" charset="0"/>
              <a:cs typeface="Times New Roman" pitchFamily="18" charset="0"/>
            </a:endParaRPr>
          </a:p>
          <a:p>
            <a:pPr defTabSz="4387850" eaLnBrk="1" hangingPunct="1">
              <a:lnSpc>
                <a:spcPct val="120000"/>
              </a:lnSpc>
              <a:buFont typeface="Arial" pitchFamily="34" charset="0"/>
              <a:buNone/>
            </a:pPr>
            <a:endParaRPr lang="en-US" altLang="en-US" sz="1800" smtClean="0">
              <a:latin typeface="Times New Roman" pitchFamily="18" charset="0"/>
              <a:cs typeface="Times New Roman" pitchFamily="18" charset="0"/>
            </a:endParaRPr>
          </a:p>
        </p:txBody>
      </p:sp>
      <p:graphicFrame>
        <p:nvGraphicFramePr>
          <p:cNvPr id="10242" name="Object 5"/>
          <p:cNvGraphicFramePr>
            <a:graphicFrameLocks noChangeAspect="1"/>
          </p:cNvGraphicFramePr>
          <p:nvPr/>
        </p:nvGraphicFramePr>
        <p:xfrm>
          <a:off x="6038850" y="3321050"/>
          <a:ext cx="114300" cy="215900"/>
        </p:xfrm>
        <a:graphic>
          <a:graphicData uri="http://schemas.openxmlformats.org/presentationml/2006/ole">
            <p:oleObj spid="_x0000_s10242" name="Equation" r:id="rId3" imgW="114151" imgH="215619" progId="Equation.3">
              <p:embed/>
            </p:oleObj>
          </a:graphicData>
        </a:graphic>
      </p:graphicFrame>
      <p:graphicFrame>
        <p:nvGraphicFramePr>
          <p:cNvPr id="10243" name="Object 10"/>
          <p:cNvGraphicFramePr>
            <a:graphicFrameLocks noChangeAspect="1"/>
          </p:cNvGraphicFramePr>
          <p:nvPr/>
        </p:nvGraphicFramePr>
        <p:xfrm>
          <a:off x="6019800" y="3321050"/>
          <a:ext cx="133350" cy="215900"/>
        </p:xfrm>
        <a:graphic>
          <a:graphicData uri="http://schemas.openxmlformats.org/presentationml/2006/ole">
            <p:oleObj spid="_x0000_s10243" name="Equation" r:id="rId4" imgW="114151" imgH="215619" progId="Equation.3">
              <p:embed/>
            </p:oleObj>
          </a:graphicData>
        </a:graphic>
      </p:graphicFrame>
      <p:graphicFrame>
        <p:nvGraphicFramePr>
          <p:cNvPr id="10244" name="Object 4"/>
          <p:cNvGraphicFramePr>
            <a:graphicFrameLocks noChangeAspect="1"/>
          </p:cNvGraphicFramePr>
          <p:nvPr/>
        </p:nvGraphicFramePr>
        <p:xfrm>
          <a:off x="4419600" y="2438400"/>
          <a:ext cx="3276600" cy="609600"/>
        </p:xfrm>
        <a:graphic>
          <a:graphicData uri="http://schemas.openxmlformats.org/presentationml/2006/ole">
            <p:oleObj spid="_x0000_s10244" name="Equation" r:id="rId5" imgW="1333500" imgH="254000" progId="">
              <p:embed/>
            </p:oleObj>
          </a:graphicData>
        </a:graphic>
      </p:graphicFrame>
      <p:graphicFrame>
        <p:nvGraphicFramePr>
          <p:cNvPr id="10245" name="Object 7"/>
          <p:cNvGraphicFramePr>
            <a:graphicFrameLocks noChangeAspect="1"/>
          </p:cNvGraphicFramePr>
          <p:nvPr/>
        </p:nvGraphicFramePr>
        <p:xfrm>
          <a:off x="4495800" y="4327525"/>
          <a:ext cx="3744913" cy="701675"/>
        </p:xfrm>
        <a:graphic>
          <a:graphicData uri="http://schemas.openxmlformats.org/presentationml/2006/ole">
            <p:oleObj spid="_x0000_s10245" name="Equation" r:id="rId6" imgW="1524000" imgH="292100" progId="">
              <p:embed/>
            </p:oleObj>
          </a:graphicData>
        </a:graphic>
      </p:graphicFrame>
      <p:sp>
        <p:nvSpPr>
          <p:cNvPr id="12" name="Date Placeholder 11"/>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itle 1"/>
          <p:cNvSpPr>
            <a:spLocks noGrp="1"/>
          </p:cNvSpPr>
          <p:nvPr>
            <p:ph type="title"/>
          </p:nvPr>
        </p:nvSpPr>
        <p:spPr>
          <a:xfrm>
            <a:off x="1752600" y="228600"/>
            <a:ext cx="8305800" cy="457200"/>
          </a:xfrm>
        </p:spPr>
        <p:txBody>
          <a:bodyPr>
            <a:normAutofit fontScale="90000"/>
          </a:bodyPr>
          <a:lstStyle/>
          <a:p>
            <a:pPr eaLnBrk="1" fontAlgn="auto" hangingPunct="1">
              <a:spcAft>
                <a:spcPts val="0"/>
              </a:spcAft>
              <a:defRPr/>
            </a:pPr>
            <a:r>
              <a:rPr lang="en-GB" sz="3200" b="1">
                <a:solidFill>
                  <a:srgbClr val="002060"/>
                </a:solidFill>
                <a:latin typeface="Cambria" pitchFamily="18" charset="0"/>
                <a:cs typeface="Times New Roman" pitchFamily="18" charset="0"/>
              </a:rPr>
              <a:t>SVM Tree based Classifier: Classification</a:t>
            </a:r>
            <a:endParaRPr lang="en-US" sz="3200" b="1">
              <a:solidFill>
                <a:srgbClr val="002060"/>
              </a:solidFill>
              <a:latin typeface="Cambria" pitchFamily="18" charset="0"/>
              <a:cs typeface="Times New Roman" pitchFamily="18" charset="0"/>
            </a:endParaRPr>
          </a:p>
        </p:txBody>
      </p:sp>
      <p:sp>
        <p:nvSpPr>
          <p:cNvPr id="5125" name="Content Placeholder 2"/>
          <p:cNvSpPr>
            <a:spLocks noGrp="1"/>
          </p:cNvSpPr>
          <p:nvPr>
            <p:ph idx="1"/>
          </p:nvPr>
        </p:nvSpPr>
        <p:spPr>
          <a:xfrm>
            <a:off x="1752600" y="685800"/>
            <a:ext cx="8686800" cy="5867400"/>
          </a:xfrm>
        </p:spPr>
        <p:txBody>
          <a:bodyPr>
            <a:normAutofit lnSpcReduction="10000"/>
          </a:bodyPr>
          <a:lstStyle/>
          <a:p>
            <a:pPr marL="274320" indent="-274320" algn="just" defTabSz="4387850" eaLnBrk="1" fontAlgn="auto" hangingPunct="1">
              <a:spcAft>
                <a:spcPts val="0"/>
              </a:spcAft>
              <a:buClr>
                <a:schemeClr val="accent3"/>
              </a:buClr>
              <a:buFont typeface="Wingdings" pitchFamily="2" charset="2"/>
              <a:buChar char="Ø"/>
              <a:defRPr/>
            </a:pPr>
            <a:r>
              <a:rPr lang="en-US" sz="2400" dirty="0">
                <a:latin typeface="Cambria" pitchFamily="18" charset="0"/>
                <a:cs typeface="Times New Roman" pitchFamily="18" charset="0"/>
              </a:rPr>
              <a:t>Once the tree is built by learning the patterns, it can be used to classify the testing set of patterns.</a:t>
            </a:r>
          </a:p>
          <a:p>
            <a:pPr marL="274320" indent="-274320" algn="just" defTabSz="4387850" eaLnBrk="1" fontAlgn="auto" hangingPunct="1">
              <a:spcAft>
                <a:spcPts val="0"/>
              </a:spcAft>
              <a:buClr>
                <a:schemeClr val="accent3"/>
              </a:buClr>
              <a:buFont typeface="Arial" pitchFamily="34" charset="0"/>
              <a:buNone/>
              <a:defRPr/>
            </a:pPr>
            <a:endParaRPr lang="en-US" sz="2400" dirty="0">
              <a:latin typeface="Cambria" pitchFamily="18" charset="0"/>
              <a:cs typeface="Times New Roman" pitchFamily="18" charset="0"/>
            </a:endParaRPr>
          </a:p>
          <a:p>
            <a:pPr marL="274320" indent="-274320" algn="just" defTabSz="4387850" eaLnBrk="1" fontAlgn="auto" hangingPunct="1">
              <a:spcAft>
                <a:spcPts val="0"/>
              </a:spcAft>
              <a:buClr>
                <a:schemeClr val="accent3"/>
              </a:buClr>
              <a:buFont typeface="Wingdings" pitchFamily="2" charset="2"/>
              <a:buChar char="Ø"/>
              <a:defRPr/>
            </a:pPr>
            <a:r>
              <a:rPr lang="en-US" sz="2400" dirty="0">
                <a:latin typeface="Cambria" pitchFamily="18" charset="0"/>
                <a:cs typeface="Times New Roman" pitchFamily="18" charset="0"/>
              </a:rPr>
              <a:t>In the classification phase, a pattern starts traversing the tree from the root node.</a:t>
            </a:r>
          </a:p>
          <a:p>
            <a:pPr marL="274320" indent="-274320" algn="just" defTabSz="4387850" eaLnBrk="1" fontAlgn="auto" hangingPunct="1">
              <a:spcAft>
                <a:spcPts val="0"/>
              </a:spcAft>
              <a:buClr>
                <a:schemeClr val="accent3"/>
              </a:buClr>
              <a:buFont typeface="Wingdings" pitchFamily="2" charset="2"/>
              <a:buChar char="Ø"/>
              <a:defRPr/>
            </a:pPr>
            <a:endParaRPr lang="en-US" sz="2400" dirty="0">
              <a:latin typeface="Cambria" pitchFamily="18" charset="0"/>
              <a:cs typeface="Times New Roman" pitchFamily="18" charset="0"/>
            </a:endParaRPr>
          </a:p>
          <a:p>
            <a:pPr marL="274320" indent="-274320" algn="just" defTabSz="4387850" eaLnBrk="1" fontAlgn="auto" hangingPunct="1">
              <a:spcAft>
                <a:spcPts val="0"/>
              </a:spcAft>
              <a:buClr>
                <a:schemeClr val="accent3"/>
              </a:buClr>
              <a:buFont typeface="Wingdings" pitchFamily="2" charset="2"/>
              <a:buChar char="Ø"/>
              <a:defRPr/>
            </a:pPr>
            <a:r>
              <a:rPr lang="en-US" sz="2400" dirty="0">
                <a:latin typeface="Cambria" pitchFamily="18" charset="0"/>
                <a:cs typeface="Times New Roman" pitchFamily="18" charset="0"/>
              </a:rPr>
              <a:t>It moves through the tree in a top-to-down way, adopting the path suggested by the classification given by each node. </a:t>
            </a:r>
          </a:p>
          <a:p>
            <a:pPr marL="274320" indent="-274320" algn="just" defTabSz="4387850" eaLnBrk="1" fontAlgn="auto" hangingPunct="1">
              <a:spcAft>
                <a:spcPts val="0"/>
              </a:spcAft>
              <a:buClr>
                <a:schemeClr val="accent3"/>
              </a:buClr>
              <a:buFont typeface="Wingdings" pitchFamily="2" charset="2"/>
              <a:buChar char="Ø"/>
              <a:defRPr/>
            </a:pPr>
            <a:endParaRPr lang="en-US" sz="2400" dirty="0">
              <a:latin typeface="Cambria" pitchFamily="18" charset="0"/>
              <a:cs typeface="Times New Roman" pitchFamily="18" charset="0"/>
            </a:endParaRPr>
          </a:p>
          <a:p>
            <a:pPr marL="274320" indent="-274320" algn="just" defTabSz="4387850" eaLnBrk="1" fontAlgn="auto" hangingPunct="1">
              <a:spcAft>
                <a:spcPts val="0"/>
              </a:spcAft>
              <a:buClr>
                <a:schemeClr val="accent3"/>
              </a:buClr>
              <a:buFont typeface="Wingdings" pitchFamily="2" charset="2"/>
              <a:buChar char="Ø"/>
              <a:defRPr/>
            </a:pPr>
            <a:r>
              <a:rPr lang="en-US" sz="2400" dirty="0">
                <a:latin typeface="Cambria" pitchFamily="18" charset="0"/>
                <a:cs typeface="Times New Roman" pitchFamily="18" charset="0"/>
              </a:rPr>
              <a:t>When a leaf node is reached, the pattern is classified corresponding to the label of this node. </a:t>
            </a:r>
          </a:p>
          <a:p>
            <a:pPr marL="274320" indent="-274320" algn="just" defTabSz="4387850" eaLnBrk="1" fontAlgn="auto" hangingPunct="1">
              <a:spcAft>
                <a:spcPts val="0"/>
              </a:spcAft>
              <a:buClr>
                <a:schemeClr val="accent3"/>
              </a:buClr>
              <a:buFont typeface="Wingdings" pitchFamily="2" charset="2"/>
              <a:buChar char="Ø"/>
              <a:defRPr/>
            </a:pPr>
            <a:endParaRPr lang="en-US" sz="2400" dirty="0">
              <a:latin typeface="Cambria" pitchFamily="18" charset="0"/>
              <a:cs typeface="Times New Roman" pitchFamily="18" charset="0"/>
            </a:endParaRPr>
          </a:p>
          <a:p>
            <a:pPr marL="274320" indent="-274320" algn="just" defTabSz="4387850" eaLnBrk="1" fontAlgn="auto" hangingPunct="1">
              <a:spcAft>
                <a:spcPts val="0"/>
              </a:spcAft>
              <a:buClr>
                <a:schemeClr val="accent3"/>
              </a:buClr>
              <a:buFont typeface="Wingdings" pitchFamily="2" charset="2"/>
              <a:buChar char="Ø"/>
              <a:defRPr/>
            </a:pPr>
            <a:r>
              <a:rPr lang="en-US" sz="2400" dirty="0">
                <a:latin typeface="Cambria" pitchFamily="18" charset="0"/>
                <a:cs typeface="Times New Roman" pitchFamily="18" charset="0"/>
              </a:rPr>
              <a:t>In this way, all patterns from a testing set can be classified into their corresponding classes.    </a:t>
            </a:r>
          </a:p>
          <a:p>
            <a:pPr marL="274320" indent="-274320" defTabSz="4387850" eaLnBrk="1" fontAlgn="auto" hangingPunct="1">
              <a:spcAft>
                <a:spcPts val="0"/>
              </a:spcAft>
              <a:buClr>
                <a:schemeClr val="accent3"/>
              </a:buClr>
              <a:buFont typeface="Arial" pitchFamily="34" charset="0"/>
              <a:buNone/>
              <a:defRPr/>
            </a:pPr>
            <a:r>
              <a:rPr lang="en-US" sz="2400" dirty="0">
                <a:latin typeface="Cambria" pitchFamily="18" charset="0"/>
                <a:cs typeface="Times New Roman" pitchFamily="18" charset="0"/>
              </a:rPr>
              <a:t>     </a:t>
            </a:r>
          </a:p>
          <a:p>
            <a:pPr marL="274320" indent="-274320" defTabSz="4387850" eaLnBrk="1" fontAlgn="auto" hangingPunct="1">
              <a:spcAft>
                <a:spcPts val="0"/>
              </a:spcAft>
              <a:buClr>
                <a:schemeClr val="accent3"/>
              </a:buClr>
              <a:buFont typeface="Wingdings" pitchFamily="2" charset="2"/>
              <a:buChar char="Ø"/>
              <a:defRPr/>
            </a:pPr>
            <a:endParaRPr lang="en-US" sz="2400" dirty="0">
              <a:latin typeface="Cambria" pitchFamily="18" charset="0"/>
              <a:cs typeface="Times New Roman" pitchFamily="18" charset="0"/>
            </a:endParaRPr>
          </a:p>
          <a:p>
            <a:pPr marL="274320" indent="-274320" defTabSz="4387850" eaLnBrk="1" fontAlgn="auto" hangingPunct="1">
              <a:lnSpc>
                <a:spcPct val="120000"/>
              </a:lnSpc>
              <a:spcAft>
                <a:spcPts val="0"/>
              </a:spcAft>
              <a:buClr>
                <a:schemeClr val="accent3"/>
              </a:buClr>
              <a:buFont typeface="Arial" pitchFamily="34" charset="0"/>
              <a:buNone/>
              <a:defRPr/>
            </a:pPr>
            <a:endParaRPr lang="en-US" sz="1800" dirty="0">
              <a:latin typeface="Times New Roman" pitchFamily="18" charset="0"/>
              <a:cs typeface="Times New Roman" pitchFamily="18" charset="0"/>
            </a:endParaRPr>
          </a:p>
        </p:txBody>
      </p:sp>
      <p:graphicFrame>
        <p:nvGraphicFramePr>
          <p:cNvPr id="11266" name="Object 5"/>
          <p:cNvGraphicFramePr>
            <a:graphicFrameLocks noChangeAspect="1"/>
          </p:cNvGraphicFramePr>
          <p:nvPr/>
        </p:nvGraphicFramePr>
        <p:xfrm>
          <a:off x="6038850" y="3321050"/>
          <a:ext cx="114300" cy="215900"/>
        </p:xfrm>
        <a:graphic>
          <a:graphicData uri="http://schemas.openxmlformats.org/presentationml/2006/ole">
            <p:oleObj spid="_x0000_s11266" name="Equation" r:id="rId3" imgW="114151" imgH="215619" progId="Equation.3">
              <p:embed/>
            </p:oleObj>
          </a:graphicData>
        </a:graphic>
      </p:graphicFrame>
      <p:graphicFrame>
        <p:nvGraphicFramePr>
          <p:cNvPr id="11267" name="Object 10"/>
          <p:cNvGraphicFramePr>
            <a:graphicFrameLocks noChangeAspect="1"/>
          </p:cNvGraphicFramePr>
          <p:nvPr/>
        </p:nvGraphicFramePr>
        <p:xfrm>
          <a:off x="6019800" y="3321050"/>
          <a:ext cx="133350" cy="215900"/>
        </p:xfrm>
        <a:graphic>
          <a:graphicData uri="http://schemas.openxmlformats.org/presentationml/2006/ole">
            <p:oleObj spid="_x0000_s11267" name="Equation" r:id="rId4" imgW="114151" imgH="215619" progId="Equation.3">
              <p:embed/>
            </p:oleObj>
          </a:graphicData>
        </a:graphic>
      </p:graphicFrame>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752600" y="152400"/>
            <a:ext cx="8382000" cy="457200"/>
          </a:xfrm>
        </p:spPr>
        <p:txBody>
          <a:bodyPr>
            <a:normAutofit fontScale="90000"/>
          </a:bodyPr>
          <a:lstStyle/>
          <a:p>
            <a:pPr eaLnBrk="1" fontAlgn="auto" hangingPunct="1">
              <a:spcAft>
                <a:spcPts val="0"/>
              </a:spcAft>
              <a:defRPr/>
            </a:pPr>
            <a:r>
              <a:rPr lang="en-US" sz="3200" b="1">
                <a:solidFill>
                  <a:srgbClr val="002060"/>
                </a:solidFill>
                <a:latin typeface="Cambria" pitchFamily="18" charset="0"/>
                <a:cs typeface="Times New Roman" pitchFamily="18" charset="0"/>
              </a:rPr>
              <a:t>Implementation of SVM Tree</a:t>
            </a:r>
          </a:p>
        </p:txBody>
      </p:sp>
      <p:pic>
        <p:nvPicPr>
          <p:cNvPr id="65539" name="Content Placeholder 7" descr="svmtree1.png"/>
          <p:cNvPicPr>
            <a:picLocks noGrp="1" noChangeAspect="1"/>
          </p:cNvPicPr>
          <p:nvPr>
            <p:ph idx="1"/>
          </p:nvPr>
        </p:nvPicPr>
        <p:blipFill>
          <a:blip r:embed="rId2"/>
          <a:srcRect/>
          <a:stretch>
            <a:fillRect/>
          </a:stretch>
        </p:blipFill>
        <p:spPr>
          <a:xfrm>
            <a:off x="2438400" y="792163"/>
            <a:ext cx="7391400" cy="5359400"/>
          </a:xfrm>
        </p:spPr>
      </p:pic>
      <p:sp>
        <p:nvSpPr>
          <p:cNvPr id="8" name="Date Placeholder 7"/>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Grp="1" noChangeAspect="1" noChangeArrowheads="1"/>
          </p:cNvPicPr>
          <p:nvPr>
            <p:ph idx="1"/>
          </p:nvPr>
        </p:nvPicPr>
        <p:blipFill>
          <a:blip r:embed="rId2"/>
          <a:srcRect/>
          <a:stretch>
            <a:fillRect/>
          </a:stretch>
        </p:blipFill>
        <p:spPr>
          <a:xfrm>
            <a:off x="2667000" y="1219200"/>
            <a:ext cx="6934200" cy="3962400"/>
          </a:xfrm>
          <a:noFill/>
        </p:spPr>
      </p:pic>
      <p:sp>
        <p:nvSpPr>
          <p:cNvPr id="66563" name="Rectangle 7"/>
          <p:cNvSpPr>
            <a:spLocks noChangeArrowheads="1"/>
          </p:cNvSpPr>
          <p:nvPr/>
        </p:nvSpPr>
        <p:spPr bwMode="auto">
          <a:xfrm>
            <a:off x="1752600" y="127000"/>
            <a:ext cx="8229600" cy="954088"/>
          </a:xfrm>
          <a:prstGeom prst="rect">
            <a:avLst/>
          </a:prstGeom>
          <a:noFill/>
          <a:ln w="9525">
            <a:noFill/>
            <a:miter lim="800000"/>
            <a:headEnd/>
            <a:tailEnd/>
          </a:ln>
        </p:spPr>
        <p:txBody>
          <a:bodyPr>
            <a:spAutoFit/>
          </a:bodyPr>
          <a:lstStyle/>
          <a:p>
            <a:pPr eaLnBrk="1" hangingPunct="1"/>
            <a:r>
              <a:rPr lang="en-GB" altLang="en-US" sz="3200" b="1">
                <a:solidFill>
                  <a:srgbClr val="002060"/>
                </a:solidFill>
                <a:latin typeface="Cambria" pitchFamily="18" charset="0"/>
                <a:cs typeface="Times New Roman" pitchFamily="18" charset="0"/>
              </a:rPr>
              <a:t>Experimental Results</a:t>
            </a:r>
            <a:r>
              <a:rPr lang="en-GB" altLang="en-US" sz="2800">
                <a:latin typeface="Times New Roman" pitchFamily="18" charset="0"/>
                <a:cs typeface="Times New Roman" pitchFamily="18" charset="0"/>
              </a:rPr>
              <a:t/>
            </a:r>
            <a:br>
              <a:rPr lang="en-GB" altLang="en-US" sz="2800">
                <a:latin typeface="Times New Roman" pitchFamily="18" charset="0"/>
                <a:cs typeface="Times New Roman" pitchFamily="18" charset="0"/>
              </a:rPr>
            </a:br>
            <a:r>
              <a:rPr lang="en-GB" altLang="en-US" sz="2400">
                <a:latin typeface="Times New Roman" pitchFamily="18" charset="0"/>
                <a:cs typeface="Times New Roman" pitchFamily="18" charset="0"/>
              </a:rPr>
              <a:t>           </a:t>
            </a:r>
            <a:r>
              <a:rPr lang="en-GB" altLang="en-US" sz="2400">
                <a:latin typeface="Cambria" pitchFamily="18" charset="0"/>
                <a:cs typeface="Times New Roman" pitchFamily="18" charset="0"/>
              </a:rPr>
              <a:t>Dataset description &amp; Feature Extractions for ViHASi</a:t>
            </a:r>
            <a:endParaRPr lang="en-US" altLang="en-US" sz="2400">
              <a:latin typeface="Cambria" pitchFamily="18" charset="0"/>
              <a:cs typeface="Times New Roman" pitchFamily="18" charset="0"/>
            </a:endParaRPr>
          </a:p>
        </p:txBody>
      </p:sp>
      <p:sp>
        <p:nvSpPr>
          <p:cNvPr id="66564" name="Rectangle 8"/>
          <p:cNvSpPr>
            <a:spLocks noChangeArrowheads="1"/>
          </p:cNvSpPr>
          <p:nvPr/>
        </p:nvSpPr>
        <p:spPr bwMode="auto">
          <a:xfrm>
            <a:off x="1905000" y="4572000"/>
            <a:ext cx="8534400" cy="1938338"/>
          </a:xfrm>
          <a:prstGeom prst="rect">
            <a:avLst/>
          </a:prstGeom>
          <a:noFill/>
          <a:ln w="9525">
            <a:noFill/>
            <a:miter lim="800000"/>
            <a:headEnd/>
            <a:tailEnd/>
          </a:ln>
        </p:spPr>
        <p:txBody>
          <a:bodyPr>
            <a:spAutoFit/>
          </a:bodyPr>
          <a:lstStyle/>
          <a:p>
            <a:pPr algn="just" eaLnBrk="1" hangingPunct="1"/>
            <a:endParaRPr lang="en-IN" altLang="en-US" sz="2400">
              <a:solidFill>
                <a:srgbClr val="000000"/>
              </a:solidFill>
              <a:latin typeface="Cambria" pitchFamily="18" charset="0"/>
              <a:cs typeface="Times New Roman" pitchFamily="18" charset="0"/>
            </a:endParaRPr>
          </a:p>
          <a:p>
            <a:pPr algn="just" eaLnBrk="1" hangingPunct="1"/>
            <a:endParaRPr lang="en-IN" altLang="en-US" sz="2400">
              <a:solidFill>
                <a:srgbClr val="000000"/>
              </a:solidFill>
              <a:latin typeface="Cambria" pitchFamily="18" charset="0"/>
              <a:cs typeface="Times New Roman" pitchFamily="18" charset="0"/>
            </a:endParaRPr>
          </a:p>
          <a:p>
            <a:pPr algn="just" eaLnBrk="1" hangingPunct="1"/>
            <a:r>
              <a:rPr lang="en-IN" altLang="en-US" sz="2400">
                <a:solidFill>
                  <a:srgbClr val="000000"/>
                </a:solidFill>
                <a:latin typeface="Cambria" pitchFamily="18" charset="0"/>
                <a:cs typeface="Times New Roman" pitchFamily="18" charset="0"/>
              </a:rPr>
              <a:t>In ViHASi database, we have used all eleven actors (A1, A2, A3, A4, A5, A9, A10, A11) and  two camera views (CamN1 &amp; CamN3). </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1752600" y="304800"/>
            <a:ext cx="8229600" cy="533400"/>
          </a:xfrm>
        </p:spPr>
        <p:txBody>
          <a:bodyPr/>
          <a:lstStyle/>
          <a:p>
            <a:pPr eaLnBrk="1" hangingPunct="1"/>
            <a:r>
              <a:rPr lang="en-US" altLang="en-US" sz="3200" b="1" smtClean="0">
                <a:latin typeface="Cambria" pitchFamily="18" charset="0"/>
                <a:cs typeface="Times New Roman" pitchFamily="18" charset="0"/>
              </a:rPr>
              <a:t>Comparison Results</a:t>
            </a:r>
          </a:p>
        </p:txBody>
      </p:sp>
      <p:sp>
        <p:nvSpPr>
          <p:cNvPr id="67587" name="Rectangle 5"/>
          <p:cNvSpPr>
            <a:spLocks noChangeArrowheads="1"/>
          </p:cNvSpPr>
          <p:nvPr/>
        </p:nvSpPr>
        <p:spPr bwMode="auto">
          <a:xfrm>
            <a:off x="1752600" y="1066800"/>
            <a:ext cx="8686800" cy="830263"/>
          </a:xfrm>
          <a:prstGeom prst="rect">
            <a:avLst/>
          </a:prstGeom>
          <a:noFill/>
          <a:ln w="9525">
            <a:noFill/>
            <a:miter lim="800000"/>
            <a:headEnd/>
            <a:tailEnd/>
          </a:ln>
        </p:spPr>
        <p:txBody>
          <a:bodyPr>
            <a:spAutoFit/>
          </a:bodyPr>
          <a:lstStyle/>
          <a:p>
            <a:pPr algn="ctr" eaLnBrk="1" hangingPunct="1"/>
            <a:r>
              <a:rPr lang="en-IN" altLang="en-US" sz="2400" b="1">
                <a:solidFill>
                  <a:srgbClr val="000000"/>
                </a:solidFill>
                <a:latin typeface="Cambria" pitchFamily="18" charset="0"/>
                <a:cs typeface="Times New Roman" pitchFamily="18" charset="0"/>
              </a:rPr>
              <a:t>Accuracy assessment for the classification of ViHASi database</a:t>
            </a:r>
            <a:endParaRPr lang="en-IN" altLang="en-US" sz="2400" b="1">
              <a:latin typeface="Cambria" pitchFamily="18" charset="0"/>
              <a:cs typeface="Times New Roman" pitchFamily="18" charset="0"/>
            </a:endParaRPr>
          </a:p>
        </p:txBody>
      </p:sp>
      <p:pic>
        <p:nvPicPr>
          <p:cNvPr id="67588" name="Picture 97"/>
          <p:cNvPicPr>
            <a:picLocks noChangeAspect="1" noChangeArrowheads="1"/>
          </p:cNvPicPr>
          <p:nvPr/>
        </p:nvPicPr>
        <p:blipFill>
          <a:blip r:embed="rId2"/>
          <a:srcRect/>
          <a:stretch>
            <a:fillRect/>
          </a:stretch>
        </p:blipFill>
        <p:spPr bwMode="auto">
          <a:xfrm>
            <a:off x="2667000" y="1981200"/>
            <a:ext cx="7086600" cy="3648075"/>
          </a:xfrm>
          <a:prstGeom prst="rect">
            <a:avLst/>
          </a:prstGeom>
          <a:noFill/>
          <a:ln w="9525">
            <a:noFill/>
            <a:miter lim="800000"/>
            <a:headEnd/>
            <a:tailEnd/>
          </a:ln>
        </p:spPr>
      </p:pic>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a:xfrm>
            <a:off x="1828800" y="228600"/>
            <a:ext cx="8229600" cy="838200"/>
          </a:xfrm>
        </p:spPr>
        <p:txBody>
          <a:bodyPr>
            <a:normAutofit fontScale="90000"/>
          </a:bodyPr>
          <a:lstStyle/>
          <a:p>
            <a:pPr eaLnBrk="1" fontAlgn="auto" hangingPunct="1">
              <a:spcAft>
                <a:spcPts val="0"/>
              </a:spcAft>
              <a:defRPr/>
            </a:pPr>
            <a:r>
              <a:rPr lang="en-GB" sz="3600">
                <a:latin typeface="Times New Roman" pitchFamily="18" charset="0"/>
                <a:cs typeface="Times New Roman" pitchFamily="18" charset="0"/>
              </a:rPr>
              <a:t/>
            </a:r>
            <a:br>
              <a:rPr lang="en-GB" sz="3600">
                <a:latin typeface="Times New Roman" pitchFamily="18" charset="0"/>
                <a:cs typeface="Times New Roman" pitchFamily="18" charset="0"/>
              </a:rPr>
            </a:br>
            <a:r>
              <a:rPr lang="en-GB" sz="3200" b="1">
                <a:solidFill>
                  <a:srgbClr val="002060"/>
                </a:solidFill>
                <a:latin typeface="Cambria" pitchFamily="18" charset="0"/>
                <a:cs typeface="Times New Roman" pitchFamily="18" charset="0"/>
              </a:rPr>
              <a:t>Confusion Matrix for the classification </a:t>
            </a:r>
            <a:r>
              <a:rPr lang="en-GB" sz="3200" b="1">
                <a:solidFill>
                  <a:srgbClr val="002060"/>
                </a:solidFill>
                <a:latin typeface="Cambria" pitchFamily="18" charset="0"/>
              </a:rPr>
              <a:t/>
            </a:r>
            <a:br>
              <a:rPr lang="en-GB" sz="3200" b="1">
                <a:solidFill>
                  <a:srgbClr val="002060"/>
                </a:solidFill>
                <a:latin typeface="Cambria" pitchFamily="18" charset="0"/>
              </a:rPr>
            </a:br>
            <a:endParaRPr lang="en-US" sz="3200">
              <a:solidFill>
                <a:srgbClr val="002060"/>
              </a:solidFill>
              <a:latin typeface="Cambria" pitchFamily="18" charset="0"/>
            </a:endParaRPr>
          </a:p>
        </p:txBody>
      </p:sp>
      <p:sp>
        <p:nvSpPr>
          <p:cNvPr id="12292" name="Content Placeholder 7"/>
          <p:cNvSpPr>
            <a:spLocks noGrp="1"/>
          </p:cNvSpPr>
          <p:nvPr>
            <p:ph idx="1"/>
          </p:nvPr>
        </p:nvSpPr>
        <p:spPr>
          <a:xfrm>
            <a:off x="1981200" y="1600200"/>
            <a:ext cx="8229600" cy="3276600"/>
          </a:xfrm>
        </p:spPr>
        <p:txBody>
          <a:bodyPr/>
          <a:lstStyle/>
          <a:p>
            <a:pPr eaLnBrk="1" hangingPunct="1">
              <a:buFont typeface="Arial" pitchFamily="34" charset="0"/>
              <a:buNone/>
            </a:pPr>
            <a:r>
              <a:rPr lang="en-US" altLang="en-US" smtClean="0"/>
              <a:t> </a:t>
            </a:r>
          </a:p>
        </p:txBody>
      </p:sp>
      <p:sp>
        <p:nvSpPr>
          <p:cNvPr id="12293" name="Rectangle 8"/>
          <p:cNvSpPr>
            <a:spLocks noChangeArrowheads="1"/>
          </p:cNvSpPr>
          <p:nvPr/>
        </p:nvSpPr>
        <p:spPr bwMode="auto">
          <a:xfrm>
            <a:off x="2057400" y="5562600"/>
            <a:ext cx="8382000" cy="400050"/>
          </a:xfrm>
          <a:prstGeom prst="rect">
            <a:avLst/>
          </a:prstGeom>
          <a:noFill/>
          <a:ln w="9525">
            <a:noFill/>
            <a:miter lim="800000"/>
            <a:headEnd/>
            <a:tailEnd/>
          </a:ln>
        </p:spPr>
        <p:txBody>
          <a:bodyPr>
            <a:spAutoFit/>
          </a:bodyPr>
          <a:lstStyle/>
          <a:p>
            <a:pPr eaLnBrk="1" hangingPunct="1"/>
            <a:r>
              <a:rPr lang="en-IN" altLang="en-US" sz="2000">
                <a:solidFill>
                  <a:srgbClr val="000000"/>
                </a:solidFill>
                <a:latin typeface="Cambria" pitchFamily="18" charset="0"/>
              </a:rPr>
              <a:t>The achieved classification accuracy by the proposed  method is  97.73%. </a:t>
            </a:r>
          </a:p>
        </p:txBody>
      </p:sp>
      <p:graphicFrame>
        <p:nvGraphicFramePr>
          <p:cNvPr id="12290" name="Object 8"/>
          <p:cNvGraphicFramePr>
            <a:graphicFrameLocks noChangeAspect="1"/>
          </p:cNvGraphicFramePr>
          <p:nvPr/>
        </p:nvGraphicFramePr>
        <p:xfrm>
          <a:off x="2700338" y="1371600"/>
          <a:ext cx="9567862" cy="3581400"/>
        </p:xfrm>
        <a:graphic>
          <a:graphicData uri="http://schemas.openxmlformats.org/presentationml/2006/ole">
            <p:oleObj spid="_x0000_s12290" name="Document" r:id="rId3" imgW="6081303" imgH="2276822" progId="Word.Document.12">
              <p:embed/>
            </p:oleObj>
          </a:graphicData>
        </a:graphic>
      </p:graphicFrame>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704975" y="203200"/>
            <a:ext cx="7042150" cy="554038"/>
          </a:xfrm>
        </p:spPr>
        <p:txBody>
          <a:bodyPr/>
          <a:lstStyle/>
          <a:p>
            <a:r>
              <a:rPr lang="en-IN" altLang="en-US" smtClean="0"/>
              <a:t>EEG headset </a:t>
            </a:r>
            <a:endParaRPr lang="en-US" altLang="en-US" smtClean="0"/>
          </a:p>
        </p:txBody>
      </p:sp>
      <p:sp>
        <p:nvSpPr>
          <p:cNvPr id="21507" name="Content Placeholder 2"/>
          <p:cNvSpPr>
            <a:spLocks noGrp="1"/>
          </p:cNvSpPr>
          <p:nvPr>
            <p:ph sz="half" idx="2"/>
          </p:nvPr>
        </p:nvSpPr>
        <p:spPr>
          <a:xfrm>
            <a:off x="1717675" y="1162050"/>
            <a:ext cx="8767763" cy="5222875"/>
          </a:xfrm>
        </p:spPr>
        <p:txBody>
          <a:bodyPr/>
          <a:lstStyle/>
          <a:p>
            <a:pPr algn="just"/>
            <a:r>
              <a:rPr lang="en-US" altLang="en-US" smtClean="0"/>
              <a:t>The EEG headset consists of 14 channels that are used to record brain activities while watching videos. </a:t>
            </a:r>
          </a:p>
          <a:p>
            <a:pPr algn="just"/>
            <a:r>
              <a:rPr lang="en-US" altLang="en-US" smtClean="0"/>
              <a:t>The placement of electrodes on the scalp of the user are as per 10-20 International system.</a:t>
            </a:r>
          </a:p>
          <a:p>
            <a:pPr algn="just"/>
            <a:endParaRPr lang="en-US" altLang="en-US" smtClean="0"/>
          </a:p>
          <a:p>
            <a:pPr algn="just">
              <a:buFont typeface="Arial" pitchFamily="34" charset="0"/>
              <a:buNone/>
            </a:pPr>
            <a:r>
              <a:rPr lang="en-US" altLang="en-US" smtClean="0"/>
              <a:t> </a:t>
            </a:r>
          </a:p>
        </p:txBody>
      </p:sp>
      <p:pic>
        <p:nvPicPr>
          <p:cNvPr id="21508" name="Picture 3" descr="electrodes.png"/>
          <p:cNvPicPr>
            <a:picLocks noChangeAspect="1"/>
          </p:cNvPicPr>
          <p:nvPr/>
        </p:nvPicPr>
        <p:blipFill>
          <a:blip r:embed="rId2"/>
          <a:srcRect/>
          <a:stretch>
            <a:fillRect/>
          </a:stretch>
        </p:blipFill>
        <p:spPr bwMode="auto">
          <a:xfrm>
            <a:off x="6362700" y="2857500"/>
            <a:ext cx="4267200" cy="3335338"/>
          </a:xfrm>
          <a:prstGeom prst="rect">
            <a:avLst/>
          </a:prstGeom>
          <a:noFill/>
          <a:ln w="9525">
            <a:noFill/>
            <a:miter lim="800000"/>
            <a:headEnd/>
            <a:tailEnd/>
          </a:ln>
        </p:spPr>
      </p:pic>
      <p:pic>
        <p:nvPicPr>
          <p:cNvPr id="21509" name="Picture 4" descr="emotiv_epoc_01.jpg"/>
          <p:cNvPicPr>
            <a:picLocks noChangeAspect="1"/>
          </p:cNvPicPr>
          <p:nvPr/>
        </p:nvPicPr>
        <p:blipFill>
          <a:blip r:embed="rId3"/>
          <a:srcRect/>
          <a:stretch>
            <a:fillRect/>
          </a:stretch>
        </p:blipFill>
        <p:spPr bwMode="auto">
          <a:xfrm>
            <a:off x="1524000" y="2933700"/>
            <a:ext cx="4775200" cy="3398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ltLang="en-US" smtClean="0"/>
          </a:p>
        </p:txBody>
      </p:sp>
      <p:sp>
        <p:nvSpPr>
          <p:cNvPr id="68611" name="Content Placeholder 2"/>
          <p:cNvSpPr>
            <a:spLocks noGrp="1"/>
          </p:cNvSpPr>
          <p:nvPr>
            <p:ph idx="1"/>
          </p:nvPr>
        </p:nvSpPr>
        <p:spPr/>
        <p:txBody>
          <a:bodyPr/>
          <a:lstStyle/>
          <a:p>
            <a:endParaRPr lang="en-US" altLang="en-US" smtClean="0"/>
          </a:p>
          <a:p>
            <a:r>
              <a:rPr lang="en-US" altLang="en-US" sz="5400" smtClean="0"/>
              <a:t>Sign Language Recognition</a:t>
            </a:r>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mtClean="0"/>
              <a:t>Sign Language Recognition</a:t>
            </a:r>
          </a:p>
        </p:txBody>
      </p:sp>
      <p:sp>
        <p:nvSpPr>
          <p:cNvPr id="69635" name="Content Placeholder 2"/>
          <p:cNvSpPr>
            <a:spLocks noGrp="1"/>
          </p:cNvSpPr>
          <p:nvPr>
            <p:ph idx="1"/>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pic>
        <p:nvPicPr>
          <p:cNvPr id="69637" name="Picture 2"/>
          <p:cNvPicPr>
            <a:picLocks noChangeAspect="1" noChangeArrowheads="1"/>
          </p:cNvPicPr>
          <p:nvPr/>
        </p:nvPicPr>
        <p:blipFill>
          <a:blip r:embed="rId2"/>
          <a:srcRect/>
          <a:stretch>
            <a:fillRect/>
          </a:stretch>
        </p:blipFill>
        <p:spPr bwMode="auto">
          <a:xfrm>
            <a:off x="3276600" y="1333500"/>
            <a:ext cx="5248275" cy="55245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981200" y="0"/>
            <a:ext cx="8229600" cy="1143000"/>
          </a:xfrm>
        </p:spPr>
        <p:txBody>
          <a:bodyPr/>
          <a:lstStyle/>
          <a:p>
            <a:r>
              <a:rPr lang="en-US" altLang="en-US" smtClean="0"/>
              <a:t>Color model</a:t>
            </a:r>
          </a:p>
        </p:txBody>
      </p:sp>
      <p:sp>
        <p:nvSpPr>
          <p:cNvPr id="70659" name="Content Placeholder 2"/>
          <p:cNvSpPr>
            <a:spLocks noGrp="1"/>
          </p:cNvSpPr>
          <p:nvPr>
            <p:ph sz="quarter" idx="1"/>
          </p:nvPr>
        </p:nvSpPr>
        <p:spPr>
          <a:xfrm>
            <a:off x="1981200" y="990600"/>
            <a:ext cx="8153400" cy="990600"/>
          </a:xfrm>
        </p:spPr>
        <p:txBody>
          <a:bodyPr/>
          <a:lstStyle/>
          <a:p>
            <a:pPr>
              <a:buFont typeface="Wingdings" pitchFamily="2" charset="2"/>
              <a:buChar char="Ø"/>
            </a:pPr>
            <a:r>
              <a:rPr lang="en-US" altLang="en-US" smtClean="0"/>
              <a:t>We have used explicit threshold values for each color channel to separate skin  colored pixels.</a:t>
            </a:r>
          </a:p>
        </p:txBody>
      </p:sp>
      <p:sp>
        <p:nvSpPr>
          <p:cNvPr id="70660" name="Rectangle 2"/>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grpSp>
        <p:nvGrpSpPr>
          <p:cNvPr id="70661" name="Group 8"/>
          <p:cNvGrpSpPr>
            <a:grpSpLocks/>
          </p:cNvGrpSpPr>
          <p:nvPr/>
        </p:nvGrpSpPr>
        <p:grpSpPr bwMode="auto">
          <a:xfrm>
            <a:off x="1752600" y="2590800"/>
            <a:ext cx="5334000" cy="2057400"/>
            <a:chOff x="228600" y="2642154"/>
            <a:chExt cx="5334000" cy="2057400"/>
          </a:xfrm>
        </p:grpSpPr>
        <p:pic>
          <p:nvPicPr>
            <p:cNvPr id="70667" name="Picture 22" descr="RGB"/>
            <p:cNvPicPr>
              <a:picLocks noChangeAspect="1" noChangeArrowheads="1"/>
            </p:cNvPicPr>
            <p:nvPr/>
          </p:nvPicPr>
          <p:blipFill>
            <a:blip r:embed="rId3"/>
            <a:srcRect/>
            <a:stretch>
              <a:fillRect/>
            </a:stretch>
          </p:blipFill>
          <p:spPr bwMode="auto">
            <a:xfrm>
              <a:off x="314326" y="2642154"/>
              <a:ext cx="5172074" cy="1777446"/>
            </a:xfrm>
            <a:prstGeom prst="rect">
              <a:avLst/>
            </a:prstGeom>
            <a:noFill/>
            <a:ln w="9525">
              <a:noFill/>
              <a:miter lim="800000"/>
              <a:headEnd/>
              <a:tailEnd/>
            </a:ln>
          </p:spPr>
        </p:pic>
        <p:sp>
          <p:nvSpPr>
            <p:cNvPr id="70668" name="Rectangle 3"/>
            <p:cNvSpPr>
              <a:spLocks noChangeArrowheads="1"/>
            </p:cNvSpPr>
            <p:nvPr/>
          </p:nvSpPr>
          <p:spPr bwMode="auto">
            <a:xfrm>
              <a:off x="228600" y="4391777"/>
              <a:ext cx="5334000" cy="30777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Figure3.8 Skin detection using RGB threshold</a:t>
              </a:r>
              <a:endParaRPr lang="en-US" altLang="en-US" sz="1400">
                <a:ea typeface="Calibri" pitchFamily="34" charset="0"/>
                <a:cs typeface="Times New Roman" pitchFamily="18" charset="0"/>
              </a:endParaRPr>
            </a:p>
          </p:txBody>
        </p:sp>
      </p:grpSp>
      <p:grpSp>
        <p:nvGrpSpPr>
          <p:cNvPr id="70662" name="Group 9"/>
          <p:cNvGrpSpPr>
            <a:grpSpLocks/>
          </p:cNvGrpSpPr>
          <p:nvPr/>
        </p:nvGrpSpPr>
        <p:grpSpPr bwMode="auto">
          <a:xfrm>
            <a:off x="5181600" y="4800600"/>
            <a:ext cx="5334000" cy="1981200"/>
            <a:chOff x="3733800" y="4876800"/>
            <a:chExt cx="5334000" cy="1981200"/>
          </a:xfrm>
        </p:grpSpPr>
        <p:pic>
          <p:nvPicPr>
            <p:cNvPr id="70665" name="Picture 6" descr="HSV"/>
            <p:cNvPicPr>
              <a:picLocks noChangeAspect="1" noChangeArrowheads="1"/>
            </p:cNvPicPr>
            <p:nvPr/>
          </p:nvPicPr>
          <p:blipFill>
            <a:blip r:embed="rId4"/>
            <a:srcRect/>
            <a:stretch>
              <a:fillRect/>
            </a:stretch>
          </p:blipFill>
          <p:spPr bwMode="auto">
            <a:xfrm>
              <a:off x="3733800" y="4876800"/>
              <a:ext cx="5181600" cy="1685925"/>
            </a:xfrm>
            <a:prstGeom prst="rect">
              <a:avLst/>
            </a:prstGeom>
            <a:noFill/>
            <a:ln w="9525">
              <a:noFill/>
              <a:miter lim="800000"/>
              <a:headEnd/>
              <a:tailEnd/>
            </a:ln>
          </p:spPr>
        </p:pic>
        <p:sp>
          <p:nvSpPr>
            <p:cNvPr id="70666" name="Rectangle 3"/>
            <p:cNvSpPr>
              <a:spLocks noChangeArrowheads="1"/>
            </p:cNvSpPr>
            <p:nvPr/>
          </p:nvSpPr>
          <p:spPr bwMode="auto">
            <a:xfrm>
              <a:off x="3733800" y="6550223"/>
              <a:ext cx="5334000" cy="30777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Figure3.9 Skin detection using HSV threshold</a:t>
              </a:r>
              <a:endParaRPr lang="en-US" altLang="en-US" sz="1400">
                <a:ea typeface="Calibri" pitchFamily="34" charset="0"/>
                <a:cs typeface="Times New Roman" pitchFamily="18" charset="0"/>
              </a:endParaRPr>
            </a:p>
          </p:txBody>
        </p:sp>
      </p:grpSp>
      <p:sp>
        <p:nvSpPr>
          <p:cNvPr id="11" name="Date Placeholder 10"/>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Color model</a:t>
            </a:r>
          </a:p>
        </p:txBody>
      </p:sp>
      <p:sp>
        <p:nvSpPr>
          <p:cNvPr id="71683" name="Rectangle 2"/>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grpSp>
        <p:nvGrpSpPr>
          <p:cNvPr id="71684" name="Group 10"/>
          <p:cNvGrpSpPr>
            <a:grpSpLocks/>
          </p:cNvGrpSpPr>
          <p:nvPr/>
        </p:nvGrpSpPr>
        <p:grpSpPr bwMode="auto">
          <a:xfrm>
            <a:off x="1828800" y="1600200"/>
            <a:ext cx="5638800" cy="1984375"/>
            <a:chOff x="304801" y="1600200"/>
            <a:chExt cx="5638800" cy="1984177"/>
          </a:xfrm>
        </p:grpSpPr>
        <p:sp>
          <p:nvSpPr>
            <p:cNvPr id="71690" name="Rectangle 3"/>
            <p:cNvSpPr>
              <a:spLocks noChangeArrowheads="1"/>
            </p:cNvSpPr>
            <p:nvPr/>
          </p:nvSpPr>
          <p:spPr bwMode="auto">
            <a:xfrm>
              <a:off x="381000" y="3276600"/>
              <a:ext cx="5334000" cy="30777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Figure3.10 Skin detection using YCbCr threshold</a:t>
              </a:r>
              <a:endParaRPr lang="en-US" altLang="en-US" sz="1400">
                <a:ea typeface="Calibri" pitchFamily="34" charset="0"/>
                <a:cs typeface="Times New Roman" pitchFamily="18" charset="0"/>
              </a:endParaRPr>
            </a:p>
          </p:txBody>
        </p:sp>
        <p:pic>
          <p:nvPicPr>
            <p:cNvPr id="71691" name="Picture 8" descr="YCbCr"/>
            <p:cNvPicPr>
              <a:picLocks noChangeAspect="1" noChangeArrowheads="1"/>
            </p:cNvPicPr>
            <p:nvPr/>
          </p:nvPicPr>
          <p:blipFill>
            <a:blip r:embed="rId3"/>
            <a:srcRect/>
            <a:stretch>
              <a:fillRect/>
            </a:stretch>
          </p:blipFill>
          <p:spPr bwMode="auto">
            <a:xfrm>
              <a:off x="304801" y="1600200"/>
              <a:ext cx="5638800" cy="1752600"/>
            </a:xfrm>
            <a:prstGeom prst="rect">
              <a:avLst/>
            </a:prstGeom>
            <a:noFill/>
            <a:ln w="9525">
              <a:noFill/>
              <a:miter lim="800000"/>
              <a:headEnd/>
              <a:tailEnd/>
            </a:ln>
          </p:spPr>
        </p:pic>
      </p:grpSp>
      <p:grpSp>
        <p:nvGrpSpPr>
          <p:cNvPr id="71685" name="Group 11"/>
          <p:cNvGrpSpPr>
            <a:grpSpLocks/>
          </p:cNvGrpSpPr>
          <p:nvPr/>
        </p:nvGrpSpPr>
        <p:grpSpPr bwMode="auto">
          <a:xfrm>
            <a:off x="4191000" y="3714750"/>
            <a:ext cx="6248400" cy="2852738"/>
            <a:chOff x="3124200" y="3714750"/>
            <a:chExt cx="5791200" cy="2035328"/>
          </a:xfrm>
        </p:grpSpPr>
        <p:sp>
          <p:nvSpPr>
            <p:cNvPr id="71688" name="Rectangle 3"/>
            <p:cNvSpPr>
              <a:spLocks noChangeArrowheads="1"/>
            </p:cNvSpPr>
            <p:nvPr/>
          </p:nvSpPr>
          <p:spPr bwMode="auto">
            <a:xfrm>
              <a:off x="3362195" y="5530498"/>
              <a:ext cx="5334000" cy="219580"/>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Figure3.11 Skin detection using combination of models</a:t>
              </a:r>
              <a:endParaRPr lang="en-US" altLang="en-US" sz="1400">
                <a:ea typeface="Calibri" pitchFamily="34" charset="0"/>
                <a:cs typeface="Times New Roman" pitchFamily="18" charset="0"/>
              </a:endParaRPr>
            </a:p>
          </p:txBody>
        </p:sp>
        <p:pic>
          <p:nvPicPr>
            <p:cNvPr id="71689" name="Picture 9" descr="RGBHSVYCbCr"/>
            <p:cNvPicPr>
              <a:picLocks noChangeAspect="1" noChangeArrowheads="1"/>
            </p:cNvPicPr>
            <p:nvPr/>
          </p:nvPicPr>
          <p:blipFill>
            <a:blip r:embed="rId4"/>
            <a:srcRect/>
            <a:stretch>
              <a:fillRect/>
            </a:stretch>
          </p:blipFill>
          <p:spPr bwMode="auto">
            <a:xfrm>
              <a:off x="3124200" y="3714750"/>
              <a:ext cx="5791200" cy="1847850"/>
            </a:xfrm>
            <a:prstGeom prst="rect">
              <a:avLst/>
            </a:prstGeom>
            <a:noFill/>
            <a:ln w="9525">
              <a:noFill/>
              <a:miter lim="800000"/>
              <a:headEnd/>
              <a:tailEnd/>
            </a:ln>
          </p:spPr>
        </p:pic>
      </p:gr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3.2.2.3 Morphological operations</a:t>
            </a:r>
          </a:p>
        </p:txBody>
      </p:sp>
      <p:sp>
        <p:nvSpPr>
          <p:cNvPr id="72707" name="Rectangle 2"/>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grpSp>
        <p:nvGrpSpPr>
          <p:cNvPr id="72708" name="Group 6"/>
          <p:cNvGrpSpPr>
            <a:grpSpLocks/>
          </p:cNvGrpSpPr>
          <p:nvPr/>
        </p:nvGrpSpPr>
        <p:grpSpPr bwMode="auto">
          <a:xfrm>
            <a:off x="1447800" y="2209800"/>
            <a:ext cx="9144000" cy="2987675"/>
            <a:chOff x="-762000" y="797616"/>
            <a:chExt cx="9144000" cy="3311547"/>
          </a:xfrm>
        </p:grpSpPr>
        <p:pic>
          <p:nvPicPr>
            <p:cNvPr id="72711" name="Picture 18" descr="Skin_morphi"/>
            <p:cNvPicPr>
              <a:picLocks noChangeAspect="1" noChangeArrowheads="1"/>
            </p:cNvPicPr>
            <p:nvPr/>
          </p:nvPicPr>
          <p:blipFill>
            <a:blip r:embed="rId2"/>
            <a:srcRect/>
            <a:stretch>
              <a:fillRect/>
            </a:stretch>
          </p:blipFill>
          <p:spPr bwMode="auto">
            <a:xfrm>
              <a:off x="-86967" y="797616"/>
              <a:ext cx="8087967" cy="2956890"/>
            </a:xfrm>
            <a:prstGeom prst="rect">
              <a:avLst/>
            </a:prstGeom>
            <a:noFill/>
            <a:ln w="9525">
              <a:noFill/>
              <a:miter lim="800000"/>
              <a:headEnd/>
              <a:tailEnd/>
            </a:ln>
          </p:spPr>
        </p:pic>
        <p:sp>
          <p:nvSpPr>
            <p:cNvPr id="72712" name="Rectangle 3"/>
            <p:cNvSpPr>
              <a:spLocks noChangeArrowheads="1"/>
            </p:cNvSpPr>
            <p:nvPr/>
          </p:nvSpPr>
          <p:spPr bwMode="auto">
            <a:xfrm>
              <a:off x="-762000" y="3767932"/>
              <a:ext cx="9144000" cy="341231"/>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3.13 Output after applying Morphological operations</a:t>
              </a:r>
              <a:endParaRPr lang="en-US" altLang="en-US" sz="1400">
                <a:ea typeface="Calibri" pitchFamily="34" charset="0"/>
                <a:cs typeface="Times New Roman" pitchFamily="18" charset="0"/>
              </a:endParaRPr>
            </a:p>
          </p:txBody>
        </p:sp>
      </p:grpSp>
      <p:sp>
        <p:nvSpPr>
          <p:cNvPr id="7" name="Date Placeholder 6"/>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3.2.3 Bitwise AND</a:t>
            </a:r>
          </a:p>
        </p:txBody>
      </p:sp>
      <p:grpSp>
        <p:nvGrpSpPr>
          <p:cNvPr id="73731" name="Group 5"/>
          <p:cNvGrpSpPr>
            <a:grpSpLocks/>
          </p:cNvGrpSpPr>
          <p:nvPr/>
        </p:nvGrpSpPr>
        <p:grpSpPr bwMode="auto">
          <a:xfrm>
            <a:off x="2438400" y="1590675"/>
            <a:ext cx="7315200" cy="2298700"/>
            <a:chOff x="-381000" y="1743075"/>
            <a:chExt cx="7315200" cy="2298502"/>
          </a:xfrm>
        </p:grpSpPr>
        <p:pic>
          <p:nvPicPr>
            <p:cNvPr id="73738" name="Picture 3" descr="res_sk_fg"/>
            <p:cNvPicPr>
              <a:picLocks noChangeAspect="1" noChangeArrowheads="1"/>
            </p:cNvPicPr>
            <p:nvPr/>
          </p:nvPicPr>
          <p:blipFill>
            <a:blip r:embed="rId2"/>
            <a:srcRect/>
            <a:stretch>
              <a:fillRect/>
            </a:stretch>
          </p:blipFill>
          <p:spPr bwMode="auto">
            <a:xfrm>
              <a:off x="381001" y="1743075"/>
              <a:ext cx="5791200" cy="2066925"/>
            </a:xfrm>
            <a:prstGeom prst="rect">
              <a:avLst/>
            </a:prstGeom>
            <a:noFill/>
            <a:ln w="9525">
              <a:noFill/>
              <a:miter lim="800000"/>
              <a:headEnd/>
              <a:tailEnd/>
            </a:ln>
          </p:spPr>
        </p:pic>
        <p:sp>
          <p:nvSpPr>
            <p:cNvPr id="73739" name="Rectangle 1"/>
            <p:cNvSpPr>
              <a:spLocks noChangeArrowheads="1"/>
            </p:cNvSpPr>
            <p:nvPr/>
          </p:nvSpPr>
          <p:spPr bwMode="auto">
            <a:xfrm>
              <a:off x="-381000" y="3733800"/>
              <a:ext cx="7315200" cy="30777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3.14 Outputs from Background subtraction and Skin detection respectively</a:t>
              </a:r>
              <a:endParaRPr lang="en-US" altLang="en-US" sz="1400">
                <a:ea typeface="Calibri" pitchFamily="34" charset="0"/>
                <a:cs typeface="Times New Roman" pitchFamily="18" charset="0"/>
              </a:endParaRPr>
            </a:p>
          </p:txBody>
        </p:sp>
      </p:grpSp>
      <p:sp>
        <p:nvSpPr>
          <p:cNvPr id="73732" name="Rectangle 3"/>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grpSp>
        <p:nvGrpSpPr>
          <p:cNvPr id="73733" name="Group 9"/>
          <p:cNvGrpSpPr>
            <a:grpSpLocks/>
          </p:cNvGrpSpPr>
          <p:nvPr/>
        </p:nvGrpSpPr>
        <p:grpSpPr bwMode="auto">
          <a:xfrm>
            <a:off x="1828800" y="4149725"/>
            <a:ext cx="9144000" cy="2555875"/>
            <a:chOff x="304800" y="4000499"/>
            <a:chExt cx="9144000" cy="2555678"/>
          </a:xfrm>
        </p:grpSpPr>
        <p:pic>
          <p:nvPicPr>
            <p:cNvPr id="73736" name="Picture 16" descr="final_out"/>
            <p:cNvPicPr>
              <a:picLocks noChangeAspect="1" noChangeArrowheads="1"/>
            </p:cNvPicPr>
            <p:nvPr/>
          </p:nvPicPr>
          <p:blipFill>
            <a:blip r:embed="rId3"/>
            <a:srcRect/>
            <a:stretch>
              <a:fillRect/>
            </a:stretch>
          </p:blipFill>
          <p:spPr bwMode="auto">
            <a:xfrm>
              <a:off x="2514601" y="4000499"/>
              <a:ext cx="4267199" cy="2262787"/>
            </a:xfrm>
            <a:prstGeom prst="rect">
              <a:avLst/>
            </a:prstGeom>
            <a:noFill/>
            <a:ln w="9525">
              <a:noFill/>
              <a:miter lim="800000"/>
              <a:headEnd/>
              <a:tailEnd/>
            </a:ln>
          </p:spPr>
        </p:pic>
        <p:sp>
          <p:nvSpPr>
            <p:cNvPr id="73737" name="Rectangle 4"/>
            <p:cNvSpPr>
              <a:spLocks noChangeArrowheads="1"/>
            </p:cNvSpPr>
            <p:nvPr/>
          </p:nvSpPr>
          <p:spPr bwMode="auto">
            <a:xfrm>
              <a:off x="304800" y="6248400"/>
              <a:ext cx="9144000" cy="30777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3.15 Final extracted hand image</a:t>
              </a:r>
              <a:endParaRPr lang="en-US" altLang="en-US" sz="1400">
                <a:ea typeface="Calibri" pitchFamily="34" charset="0"/>
                <a:cs typeface="Times New Roman" pitchFamily="18" charset="0"/>
              </a:endParaRPr>
            </a:p>
          </p:txBody>
        </p:sp>
      </p:grpSp>
      <p:sp>
        <p:nvSpPr>
          <p:cNvPr id="10" name="Date Placeholder 9"/>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Results of SVM</a:t>
            </a:r>
          </a:p>
        </p:txBody>
      </p:sp>
      <p:sp>
        <p:nvSpPr>
          <p:cNvPr id="74755" name="Rectangle 2"/>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pic>
        <p:nvPicPr>
          <p:cNvPr id="74756" name="Picture 112"/>
          <p:cNvPicPr>
            <a:picLocks noChangeAspect="1" noChangeArrowheads="1"/>
          </p:cNvPicPr>
          <p:nvPr/>
        </p:nvPicPr>
        <p:blipFill>
          <a:blip r:embed="rId2"/>
          <a:srcRect/>
          <a:stretch>
            <a:fillRect/>
          </a:stretch>
        </p:blipFill>
        <p:spPr bwMode="auto">
          <a:xfrm>
            <a:off x="1790700" y="2286000"/>
            <a:ext cx="4152900" cy="2406650"/>
          </a:xfrm>
          <a:prstGeom prst="rect">
            <a:avLst/>
          </a:prstGeom>
          <a:noFill/>
          <a:ln w="9525">
            <a:noFill/>
            <a:miter lim="800000"/>
            <a:headEnd/>
            <a:tailEnd/>
          </a:ln>
        </p:spPr>
      </p:pic>
      <p:sp>
        <p:nvSpPr>
          <p:cNvPr id="74757" name="Rectangle 3"/>
          <p:cNvSpPr>
            <a:spLocks noChangeArrowheads="1"/>
          </p:cNvSpPr>
          <p:nvPr/>
        </p:nvSpPr>
        <p:spPr bwMode="auto">
          <a:xfrm>
            <a:off x="1295400" y="4779963"/>
            <a:ext cx="5410200" cy="522287"/>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5.7 Confusion matrix for SURF and SVM</a:t>
            </a:r>
            <a:endParaRPr lang="en-US" altLang="en-US" sz="1400">
              <a:ea typeface="Calibri" pitchFamily="34" charset="0"/>
              <a:cs typeface="Times New Roman" pitchFamily="18" charset="0"/>
            </a:endParaRPr>
          </a:p>
          <a:p>
            <a:pPr algn="ctr"/>
            <a:r>
              <a:rPr lang="en-US" altLang="en-US" sz="1400">
                <a:ea typeface="Calibri" pitchFamily="34" charset="0"/>
                <a:cs typeface="Times New Roman" pitchFamily="18" charset="0"/>
              </a:rPr>
              <a:t>Accuracy 68.83%, </a:t>
            </a:r>
          </a:p>
        </p:txBody>
      </p:sp>
      <p:sp>
        <p:nvSpPr>
          <p:cNvPr id="74758" name="Rectangle 5"/>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pic>
        <p:nvPicPr>
          <p:cNvPr id="74759" name="Picture 110"/>
          <p:cNvPicPr>
            <a:picLocks noChangeAspect="1" noChangeArrowheads="1"/>
          </p:cNvPicPr>
          <p:nvPr/>
        </p:nvPicPr>
        <p:blipFill>
          <a:blip r:embed="rId3"/>
          <a:srcRect/>
          <a:stretch>
            <a:fillRect/>
          </a:stretch>
        </p:blipFill>
        <p:spPr bwMode="auto">
          <a:xfrm>
            <a:off x="6248400" y="2286000"/>
            <a:ext cx="4197350" cy="2438400"/>
          </a:xfrm>
          <a:prstGeom prst="rect">
            <a:avLst/>
          </a:prstGeom>
          <a:noFill/>
          <a:ln w="9525">
            <a:noFill/>
            <a:miter lim="800000"/>
            <a:headEnd/>
            <a:tailEnd/>
          </a:ln>
        </p:spPr>
      </p:pic>
      <p:sp>
        <p:nvSpPr>
          <p:cNvPr id="74760" name="Rectangle 6"/>
          <p:cNvSpPr>
            <a:spLocks noChangeArrowheads="1"/>
          </p:cNvSpPr>
          <p:nvPr/>
        </p:nvSpPr>
        <p:spPr bwMode="auto">
          <a:xfrm>
            <a:off x="6507163" y="4810125"/>
            <a:ext cx="4171950" cy="523875"/>
          </a:xfrm>
          <a:prstGeom prst="rect">
            <a:avLst/>
          </a:prstGeom>
          <a:noFill/>
          <a:ln w="9525">
            <a:noFill/>
            <a:miter lim="800000"/>
            <a:headEnd/>
            <a:tailEnd/>
          </a:ln>
        </p:spPr>
        <p:txBody>
          <a:bodyPr wrap="none" anchor="ctr">
            <a:spAutoFit/>
          </a:bodyPr>
          <a:lstStyle/>
          <a:p>
            <a:pPr algn="ctr" eaLnBrk="1" hangingPunct="1"/>
            <a:r>
              <a:rPr lang="en-US" altLang="en-US" sz="1400" i="1">
                <a:ea typeface="Calibri" pitchFamily="34" charset="0"/>
                <a:cs typeface="Times New Roman" pitchFamily="18" charset="0"/>
              </a:rPr>
              <a:t>Figure 5.8 Confusion matrix for Wavelet and SVM </a:t>
            </a:r>
          </a:p>
          <a:p>
            <a:pPr algn="ctr" eaLnBrk="1" hangingPunct="1"/>
            <a:r>
              <a:rPr lang="en-US" altLang="en-US" sz="1400">
                <a:ea typeface="Calibri" pitchFamily="34" charset="0"/>
                <a:cs typeface="Times New Roman" pitchFamily="18" charset="0"/>
              </a:rPr>
              <a:t>Accuracy 74%</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t>Results of LDA</a:t>
            </a:r>
          </a:p>
        </p:txBody>
      </p:sp>
      <p:sp>
        <p:nvSpPr>
          <p:cNvPr id="75779" name="Rectangle 2"/>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pic>
        <p:nvPicPr>
          <p:cNvPr id="75780" name="Picture 109"/>
          <p:cNvPicPr>
            <a:picLocks noChangeAspect="1" noChangeArrowheads="1"/>
          </p:cNvPicPr>
          <p:nvPr/>
        </p:nvPicPr>
        <p:blipFill>
          <a:blip r:embed="rId2"/>
          <a:srcRect/>
          <a:stretch>
            <a:fillRect/>
          </a:stretch>
        </p:blipFill>
        <p:spPr bwMode="auto">
          <a:xfrm>
            <a:off x="1644650" y="1752600"/>
            <a:ext cx="4603750" cy="2667000"/>
          </a:xfrm>
          <a:prstGeom prst="rect">
            <a:avLst/>
          </a:prstGeom>
          <a:noFill/>
          <a:ln w="9525">
            <a:noFill/>
            <a:miter lim="800000"/>
            <a:headEnd/>
            <a:tailEnd/>
          </a:ln>
        </p:spPr>
      </p:pic>
      <p:sp>
        <p:nvSpPr>
          <p:cNvPr id="75781" name="Rectangle 3"/>
          <p:cNvSpPr>
            <a:spLocks noChangeArrowheads="1"/>
          </p:cNvSpPr>
          <p:nvPr/>
        </p:nvSpPr>
        <p:spPr bwMode="auto">
          <a:xfrm>
            <a:off x="1524000" y="4343400"/>
            <a:ext cx="4724400" cy="523875"/>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5.10 Confusion matrix for LDA and SURF</a:t>
            </a:r>
            <a:endParaRPr lang="en-US" altLang="en-US" sz="1400">
              <a:ea typeface="Calibri" pitchFamily="34" charset="0"/>
              <a:cs typeface="Times New Roman" pitchFamily="18" charset="0"/>
            </a:endParaRPr>
          </a:p>
          <a:p>
            <a:pPr algn="ctr"/>
            <a:r>
              <a:rPr lang="en-US" altLang="en-US" sz="1400">
                <a:ea typeface="Calibri" pitchFamily="34" charset="0"/>
                <a:cs typeface="Times New Roman" pitchFamily="18" charset="0"/>
              </a:rPr>
              <a:t>Accuracy 75.6%</a:t>
            </a:r>
          </a:p>
        </p:txBody>
      </p:sp>
      <p:sp>
        <p:nvSpPr>
          <p:cNvPr id="75782" name="Rectangle 5"/>
          <p:cNvSpPr>
            <a:spLocks noChangeArrowheads="1"/>
          </p:cNvSpPr>
          <p:nvPr/>
        </p:nvSpPr>
        <p:spPr bwMode="auto">
          <a:xfrm>
            <a:off x="1524000" y="44450"/>
            <a:ext cx="184150" cy="368300"/>
          </a:xfrm>
          <a:prstGeom prst="rect">
            <a:avLst/>
          </a:prstGeom>
          <a:noFill/>
          <a:ln w="9525">
            <a:noFill/>
            <a:miter lim="800000"/>
            <a:headEnd/>
            <a:tailEnd/>
          </a:ln>
        </p:spPr>
        <p:txBody>
          <a:bodyPr wrap="none" anchor="ctr">
            <a:spAutoFit/>
          </a:bodyPr>
          <a:lstStyle/>
          <a:p>
            <a:pPr eaLnBrk="1" hangingPunct="1"/>
            <a:endParaRPr lang="en-US" altLang="en-US"/>
          </a:p>
        </p:txBody>
      </p:sp>
      <p:pic>
        <p:nvPicPr>
          <p:cNvPr id="75783" name="Picture 108"/>
          <p:cNvPicPr>
            <a:picLocks noChangeAspect="1" noChangeArrowheads="1"/>
          </p:cNvPicPr>
          <p:nvPr/>
        </p:nvPicPr>
        <p:blipFill>
          <a:blip r:embed="rId3"/>
          <a:srcRect/>
          <a:stretch>
            <a:fillRect/>
          </a:stretch>
        </p:blipFill>
        <p:spPr bwMode="auto">
          <a:xfrm>
            <a:off x="6429375" y="1752600"/>
            <a:ext cx="4010025" cy="2667000"/>
          </a:xfrm>
          <a:prstGeom prst="rect">
            <a:avLst/>
          </a:prstGeom>
          <a:noFill/>
          <a:ln w="9525">
            <a:noFill/>
            <a:miter lim="800000"/>
            <a:headEnd/>
            <a:tailEnd/>
          </a:ln>
        </p:spPr>
      </p:pic>
      <p:sp>
        <p:nvSpPr>
          <p:cNvPr id="75784" name="Rectangle 6"/>
          <p:cNvSpPr>
            <a:spLocks noChangeArrowheads="1"/>
          </p:cNvSpPr>
          <p:nvPr/>
        </p:nvSpPr>
        <p:spPr bwMode="auto">
          <a:xfrm>
            <a:off x="5638800" y="4352925"/>
            <a:ext cx="5867400" cy="523875"/>
          </a:xfrm>
          <a:prstGeom prst="rect">
            <a:avLst/>
          </a:prstGeom>
          <a:noFill/>
          <a:ln w="9525">
            <a:noFill/>
            <a:miter lim="800000"/>
            <a:headEnd/>
            <a:tailEnd/>
          </a:ln>
        </p:spPr>
        <p:txBody>
          <a:bodyPr anchor="ctr">
            <a:spAutoFit/>
          </a:bodyPr>
          <a:lstStyle/>
          <a:p>
            <a:pPr algn="ctr" eaLnBrk="1" hangingPunct="1"/>
            <a:r>
              <a:rPr lang="en-US" altLang="en-US" sz="1400" i="1">
                <a:ea typeface="Calibri" pitchFamily="34" charset="0"/>
                <a:cs typeface="Times New Roman" pitchFamily="18" charset="0"/>
              </a:rPr>
              <a:t>Figure 5.11 Confusion matrix for LDA and Wavelet </a:t>
            </a:r>
            <a:endParaRPr lang="en-US" altLang="en-US" sz="1400">
              <a:ea typeface="Calibri" pitchFamily="34" charset="0"/>
              <a:cs typeface="Times New Roman" pitchFamily="18" charset="0"/>
            </a:endParaRPr>
          </a:p>
          <a:p>
            <a:pPr algn="ctr"/>
            <a:r>
              <a:rPr lang="en-US" altLang="en-US" sz="1400">
                <a:ea typeface="Calibri" pitchFamily="34" charset="0"/>
                <a:cs typeface="Times New Roman" pitchFamily="18" charset="0"/>
              </a:rPr>
              <a:t>Accuracy 98.83%</a:t>
            </a:r>
          </a:p>
        </p:txBody>
      </p:sp>
      <p:sp>
        <p:nvSpPr>
          <p:cNvPr id="9" name="Date Placeholder 8"/>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143000"/>
          </a:xfrm>
        </p:spPr>
        <p:txBody>
          <a:bodyPr/>
          <a:lstStyle/>
          <a:p>
            <a:r>
              <a:rPr lang="en-IN" b="1" spc="-1" dirty="0" smtClean="0">
                <a:uFill>
                  <a:solidFill>
                    <a:srgbClr val="FFFFFF"/>
                  </a:solidFill>
                </a:uFill>
                <a:latin typeface="Arial"/>
                <a:ea typeface="DejaVu Sans"/>
              </a:rPr>
              <a:t>Dense Motion Analysis of German Finger Spellings</a:t>
            </a:r>
            <a:r>
              <a:rPr lang="en-IN" sz="1100" spc="-1" dirty="0" smtClean="0">
                <a:solidFill>
                  <a:srgbClr val="000000"/>
                </a:solidFill>
                <a:uFill>
                  <a:solidFill>
                    <a:srgbClr val="FFFFFF"/>
                  </a:solidFill>
                </a:uFill>
                <a:latin typeface="Arial"/>
              </a:rPr>
              <a:t/>
            </a:r>
            <a:br>
              <a:rPr lang="en-IN" sz="1100" spc="-1" dirty="0" smtClean="0">
                <a:solidFill>
                  <a:srgbClr val="000000"/>
                </a:solidFill>
                <a:uFill>
                  <a:solidFill>
                    <a:srgbClr val="FFFFFF"/>
                  </a:solidFill>
                </a:uFill>
                <a:latin typeface="Arial"/>
              </a:rPr>
            </a:br>
            <a:endParaRPr lang="en-US" dirty="0"/>
          </a:p>
        </p:txBody>
      </p:sp>
      <p:sp>
        <p:nvSpPr>
          <p:cNvPr id="3" name="Content Placeholder 2"/>
          <p:cNvSpPr>
            <a:spLocks noGrp="1"/>
          </p:cNvSpPr>
          <p:nvPr>
            <p:ph idx="1"/>
          </p:nvPr>
        </p:nvSpPr>
        <p:spPr/>
        <p:txBody>
          <a:bodyPr/>
          <a:lstStyle/>
          <a:p>
            <a:r>
              <a:rPr lang="en-US" dirty="0" smtClean="0"/>
              <a:t> </a:t>
            </a:r>
            <a:r>
              <a:rPr lang="en-US" i="1" dirty="0" smtClean="0"/>
              <a:t>Multimedia Tools and Applications (</a:t>
            </a:r>
            <a:r>
              <a:rPr lang="en-US" i="1" u="sng" dirty="0" smtClean="0"/>
              <a:t>Springer</a:t>
            </a:r>
            <a:r>
              <a:rPr lang="en-US" i="1" dirty="0" smtClean="0"/>
              <a:t>)</a:t>
            </a:r>
            <a:endParaRPr lang="en-US" dirty="0" smtClean="0"/>
          </a:p>
          <a:p>
            <a:r>
              <a:rPr lang="en-US" dirty="0" smtClean="0">
                <a:hlinkClick r:id="rId2"/>
              </a:rPr>
              <a:t>https://doi.org/10.1007/s11042-018-6533-0</a:t>
            </a:r>
            <a:r>
              <a:rPr lang="en-US" dirty="0" smtClean="0"/>
              <a:t>, 2018</a:t>
            </a:r>
            <a:endParaRPr lang="en-US" dirty="0"/>
          </a:p>
        </p:txBody>
      </p:sp>
      <p:sp>
        <p:nvSpPr>
          <p:cNvPr id="4" name="Date Placeholder 3"/>
          <p:cNvSpPr>
            <a:spLocks noGrp="1"/>
          </p:cNvSpPr>
          <p:nvPr>
            <p:ph type="dt" sz="half"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28600" y="533400"/>
            <a:ext cx="11265240" cy="5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1" spc="-1" dirty="0" smtClean="0">
                <a:uFill>
                  <a:solidFill>
                    <a:srgbClr val="FFFFFF"/>
                  </a:solidFill>
                </a:uFill>
                <a:latin typeface="Arial"/>
                <a:ea typeface="DejaVu Sans"/>
              </a:rPr>
              <a:t>Dense Motion Analysis of German Finger Spellings</a:t>
            </a:r>
            <a:endParaRPr lang="en-IN" sz="4400" b="0" strike="noStrike" spc="-1" dirty="0">
              <a:solidFill>
                <a:srgbClr val="000000"/>
              </a:solidFill>
              <a:uFill>
                <a:solidFill>
                  <a:srgbClr val="FFFFFF"/>
                </a:solidFill>
              </a:uFill>
              <a:latin typeface="Arial"/>
            </a:endParaRPr>
          </a:p>
        </p:txBody>
      </p:sp>
      <p:pic>
        <p:nvPicPr>
          <p:cNvPr id="94" name="Content Placeholder 3"/>
          <p:cNvPicPr/>
          <p:nvPr/>
        </p:nvPicPr>
        <p:blipFill>
          <a:blip r:embed="rId2"/>
          <a:stretch/>
        </p:blipFill>
        <p:spPr>
          <a:xfrm>
            <a:off x="309600" y="1810440"/>
            <a:ext cx="11399520" cy="2579760"/>
          </a:xfrm>
          <a:prstGeom prst="rect">
            <a:avLst/>
          </a:prstGeom>
          <a:ln>
            <a:noFill/>
          </a:ln>
        </p:spPr>
      </p:pic>
      <p:sp>
        <p:nvSpPr>
          <p:cNvPr id="95" name="CustomShape 2"/>
          <p:cNvSpPr/>
          <p:nvPr/>
        </p:nvSpPr>
        <p:spPr>
          <a:xfrm>
            <a:off x="258240" y="4443120"/>
            <a:ext cx="11399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1" strike="noStrike" spc="-1" dirty="0">
                <a:solidFill>
                  <a:srgbClr val="000000"/>
                </a:solidFill>
                <a:uFill>
                  <a:solidFill>
                    <a:srgbClr val="FFFFFF"/>
                  </a:solidFill>
                </a:uFill>
                <a:latin typeface="Calibri"/>
                <a:ea typeface="DejaVu Sans"/>
              </a:rPr>
              <a:t>Fig. </a:t>
            </a:r>
            <a:r>
              <a:rPr lang="en-IN" sz="1800" b="1" strike="noStrike" spc="-1" dirty="0" smtClean="0">
                <a:solidFill>
                  <a:srgbClr val="000000"/>
                </a:solidFill>
                <a:uFill>
                  <a:solidFill>
                    <a:srgbClr val="FFFFFF"/>
                  </a:solidFill>
                </a:uFill>
                <a:latin typeface="Calibri"/>
                <a:ea typeface="DejaVu Sans"/>
              </a:rPr>
              <a:t> </a:t>
            </a:r>
            <a:r>
              <a:rPr lang="en-IN" sz="1800" b="1" strike="noStrike" spc="-1" dirty="0">
                <a:solidFill>
                  <a:srgbClr val="000000"/>
                </a:solidFill>
                <a:uFill>
                  <a:solidFill>
                    <a:srgbClr val="FFFFFF"/>
                  </a:solidFill>
                </a:uFill>
                <a:latin typeface="Calibri"/>
                <a:ea typeface="DejaVu Sans"/>
              </a:rPr>
              <a:t>: Background subtraction corresponding to the sequence of individual frames.</a:t>
            </a:r>
            <a:endParaRPr lang="en-IN" sz="1000" b="0" strike="noStrike" spc="-1" dirty="0">
              <a:solidFill>
                <a:srgbClr val="000000"/>
              </a:solidFill>
              <a:uFill>
                <a:solidFill>
                  <a:srgbClr val="FFFFFF"/>
                </a:solidFill>
              </a:uFill>
              <a:latin typeface="Arial"/>
            </a:endParaRPr>
          </a:p>
        </p:txBody>
      </p:sp>
      <p:sp>
        <p:nvSpPr>
          <p:cNvPr id="5" name="Date Placeholder 4"/>
          <p:cNvSpPr>
            <a:spLocks noGrp="1"/>
          </p:cNvSpPr>
          <p:nvPr>
            <p:ph type="dt" sz="half" idx="10"/>
          </p:nvPr>
        </p:nvSpPr>
        <p:spPr/>
        <p:txBody>
          <a:bodyPr/>
          <a:lstStyle/>
          <a:p>
            <a:pPr>
              <a:defRPr/>
            </a:pPr>
            <a:r>
              <a:rPr lang="en-US" smtClean="0"/>
              <a:t>25/04/19</a:t>
            </a:r>
            <a:endParaRPr lang="en-US"/>
          </a:p>
        </p:txBody>
      </p:sp>
      <p:sp>
        <p:nvSpPr>
          <p:cNvPr id="6" name="Footer Placeholder 5"/>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41300" y="203200"/>
            <a:ext cx="9390063" cy="554038"/>
          </a:xfrm>
        </p:spPr>
        <p:txBody>
          <a:bodyPr>
            <a:normAutofit fontScale="90000"/>
          </a:bodyPr>
          <a:lstStyle/>
          <a:p>
            <a:pPr>
              <a:defRPr/>
            </a:pPr>
            <a:r>
              <a:rPr lang="en-US" altLang="en-US" i="1" dirty="0" smtClean="0">
                <a:latin typeface="Verdana" pitchFamily="34" charset="0"/>
              </a:rPr>
              <a:t>EEG Devices</a:t>
            </a:r>
            <a:endParaRPr lang="en-US" altLang="en-US" dirty="0" smtClean="0"/>
          </a:p>
        </p:txBody>
      </p:sp>
      <p:sp>
        <p:nvSpPr>
          <p:cNvPr id="22531" name="Text Box 2"/>
          <p:cNvSpPr txBox="1">
            <a:spLocks noChangeArrowheads="1"/>
          </p:cNvSpPr>
          <p:nvPr/>
        </p:nvSpPr>
        <p:spPr bwMode="auto">
          <a:xfrm>
            <a:off x="812800" y="3568700"/>
            <a:ext cx="184150" cy="369888"/>
          </a:xfrm>
          <a:prstGeom prst="rect">
            <a:avLst/>
          </a:prstGeom>
          <a:noFill/>
          <a:ln w="9525">
            <a:noFill/>
            <a:miter lim="800000"/>
            <a:headEnd/>
            <a:tailEnd/>
          </a:ln>
        </p:spPr>
        <p:txBody>
          <a:bodyPr wrap="none" anchor="ctr">
            <a:spAutoFit/>
          </a:bodyPr>
          <a:lstStyle/>
          <a:p>
            <a:endParaRPr lang="en-US" altLang="en-US" i="1">
              <a:latin typeface="Verdana" pitchFamily="34" charset="0"/>
            </a:endParaRPr>
          </a:p>
        </p:txBody>
      </p:sp>
      <p:pic>
        <p:nvPicPr>
          <p:cNvPr id="22532" name="Picture 4" descr="EEG1"/>
          <p:cNvPicPr>
            <a:picLocks noChangeAspect="1" noChangeArrowheads="1"/>
          </p:cNvPicPr>
          <p:nvPr/>
        </p:nvPicPr>
        <p:blipFill>
          <a:blip r:embed="rId2"/>
          <a:srcRect/>
          <a:stretch>
            <a:fillRect/>
          </a:stretch>
        </p:blipFill>
        <p:spPr bwMode="auto">
          <a:xfrm>
            <a:off x="655638" y="1181100"/>
            <a:ext cx="3001962" cy="2933700"/>
          </a:xfrm>
          <a:prstGeom prst="rect">
            <a:avLst/>
          </a:prstGeom>
          <a:noFill/>
          <a:ln w="9525">
            <a:noFill/>
            <a:miter lim="800000"/>
            <a:headEnd/>
            <a:tailEnd/>
          </a:ln>
        </p:spPr>
      </p:pic>
      <p:pic>
        <p:nvPicPr>
          <p:cNvPr id="22533" name="Picture 5" descr="EEG2"/>
          <p:cNvPicPr>
            <a:picLocks noChangeAspect="1" noChangeArrowheads="1"/>
          </p:cNvPicPr>
          <p:nvPr/>
        </p:nvPicPr>
        <p:blipFill>
          <a:blip r:embed="rId3"/>
          <a:srcRect/>
          <a:stretch>
            <a:fillRect/>
          </a:stretch>
        </p:blipFill>
        <p:spPr bwMode="auto">
          <a:xfrm>
            <a:off x="1828800" y="4267200"/>
            <a:ext cx="2946400" cy="2068513"/>
          </a:xfrm>
          <a:prstGeom prst="rect">
            <a:avLst/>
          </a:prstGeom>
          <a:noFill/>
          <a:ln w="9525">
            <a:noFill/>
            <a:miter lim="800000"/>
            <a:headEnd/>
            <a:tailEnd/>
          </a:ln>
        </p:spPr>
      </p:pic>
      <p:pic>
        <p:nvPicPr>
          <p:cNvPr id="22534" name="Picture 6" descr="eegcap"/>
          <p:cNvPicPr>
            <a:picLocks noChangeAspect="1" noChangeArrowheads="1"/>
          </p:cNvPicPr>
          <p:nvPr/>
        </p:nvPicPr>
        <p:blipFill>
          <a:blip r:embed="rId4"/>
          <a:srcRect/>
          <a:stretch>
            <a:fillRect/>
          </a:stretch>
        </p:blipFill>
        <p:spPr bwMode="auto">
          <a:xfrm>
            <a:off x="8796338" y="1466850"/>
            <a:ext cx="2989262" cy="3562350"/>
          </a:xfrm>
          <a:prstGeom prst="rect">
            <a:avLst/>
          </a:prstGeom>
          <a:noFill/>
          <a:ln w="9525">
            <a:noFill/>
            <a:miter lim="800000"/>
            <a:headEnd/>
            <a:tailEnd/>
          </a:ln>
        </p:spPr>
      </p:pic>
      <p:pic>
        <p:nvPicPr>
          <p:cNvPr id="22535" name="Picture 7" descr="EEGcap3"/>
          <p:cNvPicPr>
            <a:picLocks noChangeAspect="1" noChangeArrowheads="1"/>
          </p:cNvPicPr>
          <p:nvPr/>
        </p:nvPicPr>
        <p:blipFill>
          <a:blip r:embed="rId5"/>
          <a:srcRect/>
          <a:stretch>
            <a:fillRect/>
          </a:stretch>
        </p:blipFill>
        <p:spPr bwMode="auto">
          <a:xfrm>
            <a:off x="4572000" y="1219200"/>
            <a:ext cx="3741738" cy="2971800"/>
          </a:xfrm>
          <a:prstGeom prst="rect">
            <a:avLst/>
          </a:prstGeom>
          <a:noFill/>
          <a:ln w="9525">
            <a:noFill/>
            <a:miter lim="800000"/>
            <a:headEnd/>
            <a:tailEnd/>
          </a:ln>
        </p:spPr>
      </p:pic>
      <p:pic>
        <p:nvPicPr>
          <p:cNvPr id="22536" name="Picture 8" descr="EEGcap4"/>
          <p:cNvPicPr>
            <a:picLocks noChangeAspect="1" noChangeArrowheads="1"/>
          </p:cNvPicPr>
          <p:nvPr/>
        </p:nvPicPr>
        <p:blipFill>
          <a:blip r:embed="rId6"/>
          <a:srcRect/>
          <a:stretch>
            <a:fillRect/>
          </a:stretch>
        </p:blipFill>
        <p:spPr bwMode="auto">
          <a:xfrm>
            <a:off x="4978400" y="4267200"/>
            <a:ext cx="3759200" cy="2187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240960" y="203040"/>
            <a:ext cx="9387360" cy="5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dirty="0">
                <a:solidFill>
                  <a:srgbClr val="000000"/>
                </a:solidFill>
                <a:uFill>
                  <a:solidFill>
                    <a:srgbClr val="FFFFFF"/>
                  </a:solidFill>
                </a:uFill>
                <a:latin typeface="Calibri"/>
                <a:ea typeface="DejaVu Sans"/>
              </a:rPr>
              <a:t>Cont....</a:t>
            </a:r>
            <a:endParaRPr lang="en-IN" sz="1000" b="0" strike="noStrike" spc="-1" dirty="0">
              <a:solidFill>
                <a:srgbClr val="000000"/>
              </a:solidFill>
              <a:uFill>
                <a:solidFill>
                  <a:srgbClr val="FFFFFF"/>
                </a:solidFill>
              </a:uFill>
              <a:latin typeface="Arial"/>
            </a:endParaRPr>
          </a:p>
        </p:txBody>
      </p:sp>
      <p:pic>
        <p:nvPicPr>
          <p:cNvPr id="97" name="Content Placeholder 3"/>
          <p:cNvPicPr/>
          <p:nvPr/>
        </p:nvPicPr>
        <p:blipFill>
          <a:blip r:embed="rId2"/>
          <a:stretch/>
        </p:blipFill>
        <p:spPr>
          <a:xfrm>
            <a:off x="772800" y="1326960"/>
            <a:ext cx="10451520" cy="4113360"/>
          </a:xfrm>
          <a:prstGeom prst="rect">
            <a:avLst/>
          </a:prstGeom>
          <a:ln>
            <a:noFill/>
          </a:ln>
        </p:spPr>
      </p:pic>
      <p:sp>
        <p:nvSpPr>
          <p:cNvPr id="98" name="CustomShape 2"/>
          <p:cNvSpPr/>
          <p:nvPr/>
        </p:nvSpPr>
        <p:spPr>
          <a:xfrm>
            <a:off x="772800" y="5537880"/>
            <a:ext cx="1045152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1" strike="noStrike" spc="-1" dirty="0" smtClean="0">
                <a:solidFill>
                  <a:srgbClr val="000000"/>
                </a:solidFill>
                <a:uFill>
                  <a:solidFill>
                    <a:srgbClr val="FFFFFF"/>
                  </a:solidFill>
                </a:uFill>
                <a:latin typeface="Calibri"/>
                <a:ea typeface="DejaVu Sans"/>
              </a:rPr>
              <a:t>The </a:t>
            </a:r>
            <a:r>
              <a:rPr lang="en-IN" sz="1800" b="1" strike="noStrike" spc="-1" dirty="0">
                <a:solidFill>
                  <a:srgbClr val="000000"/>
                </a:solidFill>
                <a:uFill>
                  <a:solidFill>
                    <a:srgbClr val="FFFFFF"/>
                  </a:solidFill>
                </a:uFill>
                <a:latin typeface="Calibri"/>
                <a:ea typeface="DejaVu Sans"/>
              </a:rPr>
              <a:t>top row contains the frames corresponding to a gesture. The middle row depicts extracted key-points, and the last row shows corresponding dense trajectories</a:t>
            </a:r>
            <a:r>
              <a:rPr lang="en-IN" sz="1800" b="0" strike="noStrike" spc="-1" dirty="0">
                <a:solidFill>
                  <a:srgbClr val="000000"/>
                </a:solidFill>
                <a:uFill>
                  <a:solidFill>
                    <a:srgbClr val="FFFFFF"/>
                  </a:solidFill>
                </a:uFill>
                <a:latin typeface="Calibri"/>
                <a:ea typeface="DejaVu Sans"/>
              </a:rPr>
              <a:t>.</a:t>
            </a:r>
            <a:endParaRPr lang="en-IN" sz="1000" b="0" strike="noStrike" spc="-1" dirty="0">
              <a:solidFill>
                <a:srgbClr val="000000"/>
              </a:solidFill>
              <a:uFill>
                <a:solidFill>
                  <a:srgbClr val="FFFFFF"/>
                </a:solidFill>
              </a:uFill>
              <a:latin typeface="Arial"/>
            </a:endParaRPr>
          </a:p>
        </p:txBody>
      </p:sp>
      <p:sp>
        <p:nvSpPr>
          <p:cNvPr id="5" name="Date Placeholder 4"/>
          <p:cNvSpPr>
            <a:spLocks noGrp="1"/>
          </p:cNvSpPr>
          <p:nvPr>
            <p:ph type="dt" sz="half" idx="10"/>
          </p:nvPr>
        </p:nvSpPr>
        <p:spPr/>
        <p:txBody>
          <a:bodyPr/>
          <a:lstStyle/>
          <a:p>
            <a:pPr>
              <a:defRPr/>
            </a:pPr>
            <a:r>
              <a:rPr lang="en-US" smtClean="0"/>
              <a:t>25/04/19</a:t>
            </a:r>
            <a:endParaRPr lang="en-US"/>
          </a:p>
        </p:txBody>
      </p:sp>
      <p:sp>
        <p:nvSpPr>
          <p:cNvPr id="6" name="Footer Placeholder 5"/>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240960" y="203040"/>
            <a:ext cx="9387360" cy="5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1" strike="noStrike" spc="-1" dirty="0" smtClean="0">
                <a:solidFill>
                  <a:srgbClr val="000000"/>
                </a:solidFill>
                <a:uFill>
                  <a:solidFill>
                    <a:srgbClr val="FFFFFF"/>
                  </a:solidFill>
                </a:uFill>
                <a:latin typeface="Calibri"/>
                <a:ea typeface="DejaVu Sans"/>
              </a:rPr>
              <a:t>Proposed </a:t>
            </a:r>
            <a:r>
              <a:rPr lang="en-IN" sz="4400" b="1" strike="noStrike" spc="-1" dirty="0">
                <a:solidFill>
                  <a:srgbClr val="000000"/>
                </a:solidFill>
                <a:uFill>
                  <a:solidFill>
                    <a:srgbClr val="FFFFFF"/>
                  </a:solidFill>
                </a:uFill>
                <a:latin typeface="Calibri"/>
                <a:ea typeface="DejaVu Sans"/>
              </a:rPr>
              <a:t>approach</a:t>
            </a:r>
            <a:endParaRPr lang="en-IN" sz="4400" b="0" strike="noStrike" spc="-1" dirty="0">
              <a:solidFill>
                <a:srgbClr val="000000"/>
              </a:solidFill>
              <a:uFill>
                <a:solidFill>
                  <a:srgbClr val="FFFFFF"/>
                </a:solidFill>
              </a:uFill>
              <a:latin typeface="Arial"/>
            </a:endParaRPr>
          </a:p>
        </p:txBody>
      </p:sp>
      <p:pic>
        <p:nvPicPr>
          <p:cNvPr id="100" name="Content Placeholder 3"/>
          <p:cNvPicPr/>
          <p:nvPr/>
        </p:nvPicPr>
        <p:blipFill>
          <a:blip r:embed="rId2"/>
          <a:stretch/>
        </p:blipFill>
        <p:spPr>
          <a:xfrm>
            <a:off x="241440" y="1349640"/>
            <a:ext cx="11688480" cy="3377520"/>
          </a:xfrm>
          <a:prstGeom prst="rect">
            <a:avLst/>
          </a:prstGeom>
          <a:ln>
            <a:noFill/>
          </a:ln>
        </p:spPr>
      </p:pic>
      <p:sp>
        <p:nvSpPr>
          <p:cNvPr id="101" name="CustomShape 2"/>
          <p:cNvSpPr/>
          <p:nvPr/>
        </p:nvSpPr>
        <p:spPr>
          <a:xfrm>
            <a:off x="532320" y="4752360"/>
            <a:ext cx="10451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1" strike="noStrike" spc="-1" dirty="0" smtClean="0">
                <a:solidFill>
                  <a:srgbClr val="000000"/>
                </a:solidFill>
                <a:uFill>
                  <a:solidFill>
                    <a:srgbClr val="FFFFFF"/>
                  </a:solidFill>
                </a:uFill>
                <a:latin typeface="Calibri"/>
                <a:ea typeface="DejaVu Sans"/>
              </a:rPr>
              <a:t>Fig </a:t>
            </a:r>
            <a:r>
              <a:rPr lang="en-IN" sz="1800" b="1" strike="noStrike" spc="-1" dirty="0">
                <a:solidFill>
                  <a:srgbClr val="000000"/>
                </a:solidFill>
                <a:uFill>
                  <a:solidFill>
                    <a:srgbClr val="FFFFFF"/>
                  </a:solidFill>
                </a:uFill>
                <a:latin typeface="Calibri"/>
                <a:ea typeface="DejaVu Sans"/>
              </a:rPr>
              <a:t>: Training and testing phases of the proposed approach.</a:t>
            </a:r>
            <a:endParaRPr lang="en-IN" sz="1000" b="0" strike="noStrike" spc="-1" dirty="0">
              <a:solidFill>
                <a:srgbClr val="000000"/>
              </a:solidFill>
              <a:uFill>
                <a:solidFill>
                  <a:srgbClr val="FFFFFF"/>
                </a:solidFill>
              </a:uFill>
              <a:latin typeface="Arial"/>
            </a:endParaRPr>
          </a:p>
        </p:txBody>
      </p:sp>
      <p:sp>
        <p:nvSpPr>
          <p:cNvPr id="5" name="Date Placeholder 4"/>
          <p:cNvSpPr>
            <a:spLocks noGrp="1"/>
          </p:cNvSpPr>
          <p:nvPr>
            <p:ph type="dt" sz="half" idx="10"/>
          </p:nvPr>
        </p:nvSpPr>
        <p:spPr/>
        <p:txBody>
          <a:bodyPr/>
          <a:lstStyle/>
          <a:p>
            <a:pPr>
              <a:defRPr/>
            </a:pPr>
            <a:r>
              <a:rPr lang="en-US" smtClean="0"/>
              <a:t>25/04/19</a:t>
            </a:r>
            <a:endParaRPr lang="en-US"/>
          </a:p>
        </p:txBody>
      </p:sp>
      <p:sp>
        <p:nvSpPr>
          <p:cNvPr id="6" name="Footer Placeholder 5"/>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0960" y="203040"/>
            <a:ext cx="10248960" cy="5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a:solidFill>
                  <a:srgbClr val="000000"/>
                </a:solidFill>
                <a:uFill>
                  <a:solidFill>
                    <a:srgbClr val="FFFFFF"/>
                  </a:solidFill>
                </a:uFill>
                <a:latin typeface="Calibri"/>
                <a:ea typeface="DejaVu Sans"/>
              </a:rPr>
              <a:t>1.5 RWTH German finger- spelling database</a:t>
            </a:r>
            <a:endParaRPr lang="en-IN" sz="1000" b="0" strike="noStrike" spc="-1">
              <a:solidFill>
                <a:srgbClr val="000000"/>
              </a:solidFill>
              <a:uFill>
                <a:solidFill>
                  <a:srgbClr val="FFFFFF"/>
                </a:solidFill>
              </a:uFill>
              <a:latin typeface="Arial"/>
            </a:endParaRPr>
          </a:p>
        </p:txBody>
      </p:sp>
      <p:pic>
        <p:nvPicPr>
          <p:cNvPr id="103" name="Content Placeholder 3"/>
          <p:cNvPicPr/>
          <p:nvPr/>
        </p:nvPicPr>
        <p:blipFill>
          <a:blip r:embed="rId2"/>
          <a:stretch/>
        </p:blipFill>
        <p:spPr>
          <a:xfrm>
            <a:off x="2831520" y="1110600"/>
            <a:ext cx="7069440" cy="4683600"/>
          </a:xfrm>
          <a:prstGeom prst="rect">
            <a:avLst/>
          </a:prstGeom>
          <a:ln>
            <a:noFill/>
          </a:ln>
        </p:spPr>
      </p:pic>
      <p:sp>
        <p:nvSpPr>
          <p:cNvPr id="104" name="CustomShape 2"/>
          <p:cNvSpPr/>
          <p:nvPr/>
        </p:nvSpPr>
        <p:spPr>
          <a:xfrm>
            <a:off x="666240" y="5963760"/>
            <a:ext cx="11399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1" strike="noStrike" spc="-1" dirty="0" smtClean="0">
                <a:solidFill>
                  <a:srgbClr val="000000"/>
                </a:solidFill>
                <a:uFill>
                  <a:solidFill>
                    <a:srgbClr val="FFFFFF"/>
                  </a:solidFill>
                </a:uFill>
                <a:latin typeface="Calibri"/>
                <a:ea typeface="DejaVu Sans"/>
              </a:rPr>
              <a:t>Fig </a:t>
            </a:r>
            <a:r>
              <a:rPr lang="en-IN" sz="1800" b="1" strike="noStrike" spc="-1" dirty="0">
                <a:solidFill>
                  <a:srgbClr val="000000"/>
                </a:solidFill>
                <a:uFill>
                  <a:solidFill>
                    <a:srgbClr val="FFFFFF"/>
                  </a:solidFill>
                </a:uFill>
                <a:latin typeface="Calibri"/>
                <a:ea typeface="DejaVu Sans"/>
              </a:rPr>
              <a:t>: The German finger spelling database containing 35 dynamic gesture classes.</a:t>
            </a:r>
            <a:endParaRPr lang="en-IN" sz="1000" b="0" strike="noStrike" spc="-1" dirty="0">
              <a:solidFill>
                <a:srgbClr val="000000"/>
              </a:solidFill>
              <a:uFill>
                <a:solidFill>
                  <a:srgbClr val="FFFFFF"/>
                </a:solidFill>
              </a:uFill>
              <a:latin typeface="Arial"/>
            </a:endParaRPr>
          </a:p>
        </p:txBody>
      </p:sp>
      <p:sp>
        <p:nvSpPr>
          <p:cNvPr id="5" name="Date Placeholder 4"/>
          <p:cNvSpPr>
            <a:spLocks noGrp="1"/>
          </p:cNvSpPr>
          <p:nvPr>
            <p:ph type="dt" sz="half" idx="10"/>
          </p:nvPr>
        </p:nvSpPr>
        <p:spPr/>
        <p:txBody>
          <a:bodyPr/>
          <a:lstStyle/>
          <a:p>
            <a:pPr>
              <a:defRPr/>
            </a:pPr>
            <a:r>
              <a:rPr lang="en-US" smtClean="0"/>
              <a:t>25/04/19</a:t>
            </a:r>
            <a:endParaRPr lang="en-US"/>
          </a:p>
        </p:txBody>
      </p:sp>
      <p:sp>
        <p:nvSpPr>
          <p:cNvPr id="6" name="Footer Placeholder 5"/>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40960" y="203040"/>
            <a:ext cx="9387360" cy="5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dirty="0" smtClean="0">
                <a:solidFill>
                  <a:srgbClr val="000000"/>
                </a:solidFill>
                <a:uFill>
                  <a:solidFill>
                    <a:srgbClr val="FFFFFF"/>
                  </a:solidFill>
                </a:uFill>
                <a:latin typeface="Calibri"/>
                <a:ea typeface="DejaVu Sans"/>
              </a:rPr>
              <a:t>Comparison</a:t>
            </a:r>
            <a:endParaRPr lang="en-IN" sz="1000" b="0" strike="noStrike" spc="-1" dirty="0">
              <a:solidFill>
                <a:srgbClr val="000000"/>
              </a:solidFill>
              <a:uFill>
                <a:solidFill>
                  <a:srgbClr val="FFFFFF"/>
                </a:solidFill>
              </a:uFill>
              <a:latin typeface="Arial"/>
            </a:endParaRPr>
          </a:p>
        </p:txBody>
      </p:sp>
      <p:pic>
        <p:nvPicPr>
          <p:cNvPr id="111" name="Content Placeholder 3"/>
          <p:cNvPicPr/>
          <p:nvPr/>
        </p:nvPicPr>
        <p:blipFill>
          <a:blip r:embed="rId2"/>
          <a:stretch/>
        </p:blipFill>
        <p:spPr>
          <a:xfrm>
            <a:off x="312960" y="1822320"/>
            <a:ext cx="11490240" cy="2503440"/>
          </a:xfrm>
          <a:prstGeom prst="rect">
            <a:avLst/>
          </a:prstGeom>
          <a:ln>
            <a:noFill/>
          </a:ln>
        </p:spPr>
      </p:pic>
      <p:sp>
        <p:nvSpPr>
          <p:cNvPr id="112" name="CustomShape 2"/>
          <p:cNvSpPr/>
          <p:nvPr/>
        </p:nvSpPr>
        <p:spPr>
          <a:xfrm>
            <a:off x="309600" y="1352160"/>
            <a:ext cx="11399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1" strike="noStrike" spc="-1" dirty="0">
                <a:solidFill>
                  <a:srgbClr val="000000"/>
                </a:solidFill>
                <a:uFill>
                  <a:solidFill>
                    <a:srgbClr val="FFFFFF"/>
                  </a:solidFill>
                </a:uFill>
                <a:latin typeface="Calibri"/>
                <a:ea typeface="DejaVu Sans"/>
              </a:rPr>
              <a:t>Table </a:t>
            </a:r>
            <a:r>
              <a:rPr lang="en-IN" sz="1800" b="1" strike="noStrike" spc="-1" dirty="0" smtClean="0">
                <a:solidFill>
                  <a:srgbClr val="000000"/>
                </a:solidFill>
                <a:uFill>
                  <a:solidFill>
                    <a:srgbClr val="FFFFFF"/>
                  </a:solidFill>
                </a:uFill>
                <a:latin typeface="Calibri"/>
                <a:ea typeface="DejaVu Sans"/>
              </a:rPr>
              <a:t> </a:t>
            </a:r>
            <a:r>
              <a:rPr lang="en-IN" sz="1800" b="1" strike="noStrike" spc="-1" dirty="0">
                <a:solidFill>
                  <a:srgbClr val="000000"/>
                </a:solidFill>
                <a:uFill>
                  <a:solidFill>
                    <a:srgbClr val="FFFFFF"/>
                  </a:solidFill>
                </a:uFill>
                <a:latin typeface="Calibri"/>
                <a:ea typeface="DejaVu Sans"/>
              </a:rPr>
              <a:t>: Standard accuracy measures and comparisons of proposed approach.</a:t>
            </a:r>
            <a:endParaRPr lang="en-IN" sz="1000" b="0" strike="noStrike" spc="-1" dirty="0">
              <a:solidFill>
                <a:srgbClr val="000000"/>
              </a:solidFill>
              <a:uFill>
                <a:solidFill>
                  <a:srgbClr val="FFFFFF"/>
                </a:solidFill>
              </a:uFill>
              <a:latin typeface="Arial"/>
            </a:endParaRPr>
          </a:p>
        </p:txBody>
      </p:sp>
      <p:sp>
        <p:nvSpPr>
          <p:cNvPr id="5" name="Date Placeholder 4"/>
          <p:cNvSpPr>
            <a:spLocks noGrp="1"/>
          </p:cNvSpPr>
          <p:nvPr>
            <p:ph type="dt" sz="half" idx="10"/>
          </p:nvPr>
        </p:nvSpPr>
        <p:spPr/>
        <p:txBody>
          <a:bodyPr/>
          <a:lstStyle/>
          <a:p>
            <a:pPr>
              <a:defRPr/>
            </a:pPr>
            <a:r>
              <a:rPr lang="en-US" smtClean="0"/>
              <a:t>25/04/19</a:t>
            </a:r>
            <a:endParaRPr lang="en-US"/>
          </a:p>
        </p:txBody>
      </p:sp>
      <p:sp>
        <p:nvSpPr>
          <p:cNvPr id="6" name="Footer Placeholder 5"/>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905000" y="1219200"/>
            <a:ext cx="8229600" cy="1143000"/>
          </a:xfrm>
        </p:spPr>
        <p:txBody>
          <a:bodyPr/>
          <a:lstStyle/>
          <a:p>
            <a:pPr algn="l"/>
            <a:r>
              <a:rPr lang="en-US" altLang="en-US" smtClean="0"/>
              <a:t>Visible watermarking based on importance and just noticeable distortion of image regions</a:t>
            </a:r>
            <a:br>
              <a:rPr lang="en-US" altLang="en-US" smtClean="0"/>
            </a:br>
            <a:endParaRPr lang="en-US" altLang="en-US" smtClean="0"/>
          </a:p>
        </p:txBody>
      </p:sp>
      <p:sp>
        <p:nvSpPr>
          <p:cNvPr id="46083" name="Content Placeholder 2"/>
          <p:cNvSpPr>
            <a:spLocks noGrp="1"/>
          </p:cNvSpPr>
          <p:nvPr>
            <p:ph idx="1"/>
          </p:nvPr>
        </p:nvSpPr>
        <p:spPr>
          <a:xfrm>
            <a:off x="1905000" y="3048000"/>
            <a:ext cx="8763000" cy="5059363"/>
          </a:xfrm>
        </p:spPr>
        <p:txBody>
          <a:bodyPr/>
          <a:lstStyle/>
          <a:p>
            <a:r>
              <a:rPr lang="en-US" altLang="en-US" smtClean="0"/>
              <a:t>Himanshu Agarwal,  Debashis Sen, </a:t>
            </a:r>
          </a:p>
          <a:p>
            <a:pPr>
              <a:buFont typeface="Arial" pitchFamily="34" charset="0"/>
              <a:buNone/>
            </a:pPr>
            <a:r>
              <a:rPr lang="en-US" altLang="en-US" b="1" smtClean="0"/>
              <a:t>Balasubramanian Raman </a:t>
            </a:r>
            <a:r>
              <a:rPr lang="en-US" altLang="en-US" smtClean="0"/>
              <a:t>and Mohan Kankanhalli</a:t>
            </a:r>
          </a:p>
          <a:p>
            <a:pPr>
              <a:buFont typeface="Arial" pitchFamily="34" charset="0"/>
              <a:buNone/>
            </a:pPr>
            <a:endParaRPr lang="en-US" altLang="en-US" smtClean="0"/>
          </a:p>
          <a:p>
            <a:r>
              <a:rPr lang="en-US" altLang="en-US" i="1" smtClean="0"/>
              <a:t>Multimedis Tools Applications (</a:t>
            </a:r>
            <a:r>
              <a:rPr lang="en-US" altLang="en-US" i="1" u="sng" smtClean="0"/>
              <a:t>Springer</a:t>
            </a:r>
            <a:r>
              <a:rPr lang="en-US" altLang="en-US" i="1" smtClean="0"/>
              <a:t>)</a:t>
            </a:r>
          </a:p>
          <a:p>
            <a:r>
              <a:rPr lang="en-US" altLang="en-US" smtClean="0"/>
              <a:t>July 2016, Volume 75, Issue 13, pp. 7605–7629</a:t>
            </a:r>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8"/>
          <p:cNvSpPr>
            <a:spLocks noGrp="1"/>
          </p:cNvSpPr>
          <p:nvPr>
            <p:ph type="title"/>
          </p:nvPr>
        </p:nvSpPr>
        <p:spPr>
          <a:xfrm>
            <a:off x="1704975" y="203200"/>
            <a:ext cx="7042150" cy="554038"/>
          </a:xfrm>
        </p:spPr>
        <p:txBody>
          <a:bodyPr/>
          <a:lstStyle/>
          <a:p>
            <a:endParaRPr lang="en-US" altLang="en-US" smtClean="0"/>
          </a:p>
        </p:txBody>
      </p:sp>
      <p:sp>
        <p:nvSpPr>
          <p:cNvPr id="47107" name="Content Placeholder 9"/>
          <p:cNvSpPr>
            <a:spLocks noGrp="1"/>
          </p:cNvSpPr>
          <p:nvPr>
            <p:ph sz="half" idx="2"/>
          </p:nvPr>
        </p:nvSpPr>
        <p:spPr>
          <a:xfrm>
            <a:off x="1704975" y="1174750"/>
            <a:ext cx="8767763" cy="5222875"/>
          </a:xfrm>
        </p:spPr>
        <p:txBody>
          <a:bodyPr/>
          <a:lstStyle/>
          <a:p>
            <a:endParaRPr lang="en-US" altLang="en-US" smtClean="0"/>
          </a:p>
        </p:txBody>
      </p:sp>
      <p:pic>
        <p:nvPicPr>
          <p:cNvPr id="47108" name="Picture 15" descr="G:\Research\Google Drive\sen\Experiment\Dataset\Original_image\Net_collected\video\video11.bmp"/>
          <p:cNvPicPr>
            <a:picLocks noChangeAspect="1" noChangeArrowheads="1"/>
          </p:cNvPicPr>
          <p:nvPr/>
        </p:nvPicPr>
        <p:blipFill>
          <a:blip r:embed="rId2"/>
          <a:srcRect l="12500" t="16667" r="39063" b="38542"/>
          <a:stretch>
            <a:fillRect/>
          </a:stretch>
        </p:blipFill>
        <p:spPr bwMode="auto">
          <a:xfrm>
            <a:off x="7467600" y="1295400"/>
            <a:ext cx="2695575" cy="1870075"/>
          </a:xfrm>
          <a:prstGeom prst="rect">
            <a:avLst/>
          </a:prstGeom>
          <a:noFill/>
          <a:ln w="9525">
            <a:noFill/>
            <a:miter lim="800000"/>
            <a:headEnd/>
            <a:tailEnd/>
          </a:ln>
        </p:spPr>
      </p:pic>
      <p:pic>
        <p:nvPicPr>
          <p:cNvPr id="47109" name="Picture 13" descr="G:\Research\Google Drive\sen\Experiment\Dataset\Original_image\Net_collected\video\video9.bmp"/>
          <p:cNvPicPr>
            <a:picLocks noChangeAspect="1" noChangeArrowheads="1"/>
          </p:cNvPicPr>
          <p:nvPr/>
        </p:nvPicPr>
        <p:blipFill>
          <a:blip r:embed="rId3"/>
          <a:srcRect l="13281" t="15625" r="39063" b="38542"/>
          <a:stretch>
            <a:fillRect/>
          </a:stretch>
        </p:blipFill>
        <p:spPr bwMode="auto">
          <a:xfrm>
            <a:off x="4724400" y="3694113"/>
            <a:ext cx="2590800" cy="1868487"/>
          </a:xfrm>
          <a:prstGeom prst="rect">
            <a:avLst/>
          </a:prstGeom>
          <a:noFill/>
          <a:ln w="9525">
            <a:noFill/>
            <a:miter lim="800000"/>
            <a:headEnd/>
            <a:tailEnd/>
          </a:ln>
        </p:spPr>
      </p:pic>
      <p:pic>
        <p:nvPicPr>
          <p:cNvPr id="47110" name="Picture 12" descr="G:\Research\Google Drive\sen\Experiment\Dataset\Original_image\Net_collected\video\video8.bmp"/>
          <p:cNvPicPr>
            <a:picLocks noChangeAspect="1" noChangeArrowheads="1"/>
          </p:cNvPicPr>
          <p:nvPr/>
        </p:nvPicPr>
        <p:blipFill>
          <a:blip r:embed="rId4"/>
          <a:srcRect l="12500" t="16667" r="39063" b="37500"/>
          <a:stretch>
            <a:fillRect/>
          </a:stretch>
        </p:blipFill>
        <p:spPr bwMode="auto">
          <a:xfrm>
            <a:off x="1752600" y="3733800"/>
            <a:ext cx="2590800" cy="1838325"/>
          </a:xfrm>
          <a:prstGeom prst="rect">
            <a:avLst/>
          </a:prstGeom>
          <a:noFill/>
          <a:ln w="9525">
            <a:noFill/>
            <a:miter lim="800000"/>
            <a:headEnd/>
            <a:tailEnd/>
          </a:ln>
        </p:spPr>
      </p:pic>
      <p:pic>
        <p:nvPicPr>
          <p:cNvPr id="47111" name="Picture 4" descr="G:\Research\Google Drive\sen\Experiment\Dataset\Original_image\Net_collected\video\video0.bmp"/>
          <p:cNvPicPr>
            <a:picLocks noChangeAspect="1" noChangeArrowheads="1"/>
          </p:cNvPicPr>
          <p:nvPr/>
        </p:nvPicPr>
        <p:blipFill>
          <a:blip r:embed="rId5"/>
          <a:srcRect l="13281" t="16667" r="39063" b="38542"/>
          <a:stretch>
            <a:fillRect/>
          </a:stretch>
        </p:blipFill>
        <p:spPr bwMode="auto">
          <a:xfrm>
            <a:off x="1752600" y="1219200"/>
            <a:ext cx="2819400" cy="1987550"/>
          </a:xfrm>
          <a:prstGeom prst="rect">
            <a:avLst/>
          </a:prstGeom>
          <a:noFill/>
          <a:ln w="9525">
            <a:noFill/>
            <a:miter lim="800000"/>
            <a:headEnd/>
            <a:tailEnd/>
          </a:ln>
        </p:spPr>
      </p:pic>
      <p:pic>
        <p:nvPicPr>
          <p:cNvPr id="47112" name="Picture 2" descr="G:\Research\Google Drive\sen\Experiment\Dataset\Original_image\Net_collected\video\video12.bmp"/>
          <p:cNvPicPr>
            <a:picLocks noChangeAspect="1" noChangeArrowheads="1"/>
          </p:cNvPicPr>
          <p:nvPr/>
        </p:nvPicPr>
        <p:blipFill>
          <a:blip r:embed="rId6"/>
          <a:srcRect l="12500" t="13542" r="39063" b="38542"/>
          <a:stretch>
            <a:fillRect/>
          </a:stretch>
        </p:blipFill>
        <p:spPr bwMode="auto">
          <a:xfrm>
            <a:off x="4648200" y="1219200"/>
            <a:ext cx="2667000" cy="1978025"/>
          </a:xfrm>
          <a:prstGeom prst="rect">
            <a:avLst/>
          </a:prstGeom>
          <a:noFill/>
          <a:ln w="9525">
            <a:noFill/>
            <a:miter lim="800000"/>
            <a:headEnd/>
            <a:tailEnd/>
          </a:ln>
        </p:spPr>
      </p:pic>
      <p:sp>
        <p:nvSpPr>
          <p:cNvPr id="47113" name="TextBox 9"/>
          <p:cNvSpPr txBox="1">
            <a:spLocks noChangeArrowheads="1"/>
          </p:cNvSpPr>
          <p:nvPr/>
        </p:nvSpPr>
        <p:spPr bwMode="auto">
          <a:xfrm>
            <a:off x="3200400" y="228600"/>
            <a:ext cx="60198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Motivation: Occlusion Problem</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4"/>
          <p:cNvSpPr>
            <a:spLocks noGrp="1"/>
          </p:cNvSpPr>
          <p:nvPr>
            <p:ph type="title"/>
          </p:nvPr>
        </p:nvSpPr>
        <p:spPr>
          <a:xfrm>
            <a:off x="1704975" y="203200"/>
            <a:ext cx="7042150" cy="554038"/>
          </a:xfrm>
        </p:spPr>
        <p:txBody>
          <a:bodyPr/>
          <a:lstStyle/>
          <a:p>
            <a:endParaRPr lang="en-US" altLang="en-US" smtClean="0"/>
          </a:p>
        </p:txBody>
      </p:sp>
      <p:sp>
        <p:nvSpPr>
          <p:cNvPr id="48131" name="Content Placeholder 5"/>
          <p:cNvSpPr>
            <a:spLocks noGrp="1"/>
          </p:cNvSpPr>
          <p:nvPr>
            <p:ph sz="half" idx="2"/>
          </p:nvPr>
        </p:nvSpPr>
        <p:spPr>
          <a:xfrm>
            <a:off x="1704975" y="1174750"/>
            <a:ext cx="8767763" cy="5222875"/>
          </a:xfrm>
        </p:spPr>
        <p:txBody>
          <a:bodyPr/>
          <a:lstStyle/>
          <a:p>
            <a:endParaRPr lang="en-US" altLang="en-US" smtClean="0"/>
          </a:p>
        </p:txBody>
      </p:sp>
      <p:sp>
        <p:nvSpPr>
          <p:cNvPr id="48132" name="TextBox 3"/>
          <p:cNvSpPr txBox="1">
            <a:spLocks noChangeArrowheads="1"/>
          </p:cNvSpPr>
          <p:nvPr/>
        </p:nvSpPr>
        <p:spPr bwMode="auto">
          <a:xfrm>
            <a:off x="3581400" y="304800"/>
            <a:ext cx="41148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Problem Definition</a:t>
            </a:r>
          </a:p>
        </p:txBody>
      </p:sp>
      <p:sp>
        <p:nvSpPr>
          <p:cNvPr id="48133" name="Rectangle 4"/>
          <p:cNvSpPr>
            <a:spLocks noChangeArrowheads="1"/>
          </p:cNvSpPr>
          <p:nvPr/>
        </p:nvSpPr>
        <p:spPr bwMode="auto">
          <a:xfrm>
            <a:off x="1600200" y="1858963"/>
            <a:ext cx="8839200" cy="1570037"/>
          </a:xfrm>
          <a:prstGeom prst="rect">
            <a:avLst/>
          </a:prstGeom>
          <a:noFill/>
          <a:ln w="9525">
            <a:noFill/>
            <a:miter lim="800000"/>
            <a:headEnd/>
            <a:tailEnd/>
          </a:ln>
        </p:spPr>
        <p:txBody>
          <a:bodyPr>
            <a:spAutoFit/>
          </a:bodyPr>
          <a:lstStyle/>
          <a:p>
            <a:pPr algn="just" eaLnBrk="1" hangingPunct="1"/>
            <a:r>
              <a:rPr lang="en-US" altLang="en-US" sz="2400"/>
              <a:t>Visually embed a watermark in a given image (monochrome or color) at </a:t>
            </a:r>
            <a:r>
              <a:rPr lang="en-US" altLang="en-US" sz="2400" i="1"/>
              <a:t>N </a:t>
            </a:r>
            <a:r>
              <a:rPr lang="en-US" altLang="en-US" sz="2400"/>
              <a:t>positions such that important/significant portions of the image are not occluded, where, </a:t>
            </a:r>
            <a:r>
              <a:rPr lang="en-US" altLang="en-US" sz="2400" i="1"/>
              <a:t>N </a:t>
            </a:r>
            <a:r>
              <a:rPr lang="en-US" altLang="en-US" sz="2400"/>
              <a:t>is greater than or equal to one.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9"/>
          <p:cNvSpPr>
            <a:spLocks noGrp="1"/>
          </p:cNvSpPr>
          <p:nvPr>
            <p:ph type="title"/>
          </p:nvPr>
        </p:nvSpPr>
        <p:spPr>
          <a:xfrm>
            <a:off x="1704975" y="203200"/>
            <a:ext cx="7042150" cy="554038"/>
          </a:xfrm>
        </p:spPr>
        <p:txBody>
          <a:bodyPr/>
          <a:lstStyle/>
          <a:p>
            <a:endParaRPr lang="en-US" altLang="en-US" smtClean="0"/>
          </a:p>
        </p:txBody>
      </p:sp>
      <p:sp>
        <p:nvSpPr>
          <p:cNvPr id="49155" name="Content Placeholder 10"/>
          <p:cNvSpPr>
            <a:spLocks noGrp="1"/>
          </p:cNvSpPr>
          <p:nvPr>
            <p:ph sz="half" idx="2"/>
          </p:nvPr>
        </p:nvSpPr>
        <p:spPr>
          <a:xfrm>
            <a:off x="1704975" y="1174750"/>
            <a:ext cx="8767763" cy="5222875"/>
          </a:xfrm>
        </p:spPr>
        <p:txBody>
          <a:bodyPr/>
          <a:lstStyle/>
          <a:p>
            <a:endParaRPr lang="en-US" altLang="en-US" smtClean="0"/>
          </a:p>
        </p:txBody>
      </p:sp>
      <p:pic>
        <p:nvPicPr>
          <p:cNvPr id="49156" name="Picture 3" descr="im4.jpg"/>
          <p:cNvPicPr>
            <a:picLocks noChangeAspect="1"/>
          </p:cNvPicPr>
          <p:nvPr/>
        </p:nvPicPr>
        <p:blipFill>
          <a:blip r:embed="rId2"/>
          <a:srcRect/>
          <a:stretch>
            <a:fillRect/>
          </a:stretch>
        </p:blipFill>
        <p:spPr bwMode="auto">
          <a:xfrm>
            <a:off x="2057400" y="1143000"/>
            <a:ext cx="2860675" cy="1901825"/>
          </a:xfrm>
          <a:prstGeom prst="rect">
            <a:avLst/>
          </a:prstGeom>
          <a:noFill/>
          <a:ln w="9525">
            <a:noFill/>
            <a:miter lim="800000"/>
            <a:headEnd/>
            <a:tailEnd/>
          </a:ln>
        </p:spPr>
      </p:pic>
      <p:pic>
        <p:nvPicPr>
          <p:cNvPr id="49157" name="Picture 4" descr="Saliency.jpg"/>
          <p:cNvPicPr>
            <a:picLocks noChangeAspect="1"/>
          </p:cNvPicPr>
          <p:nvPr/>
        </p:nvPicPr>
        <p:blipFill>
          <a:blip r:embed="rId3"/>
          <a:srcRect/>
          <a:stretch>
            <a:fillRect/>
          </a:stretch>
        </p:blipFill>
        <p:spPr bwMode="auto">
          <a:xfrm>
            <a:off x="5791200" y="1066800"/>
            <a:ext cx="2860675" cy="1901825"/>
          </a:xfrm>
          <a:prstGeom prst="rect">
            <a:avLst/>
          </a:prstGeom>
          <a:noFill/>
          <a:ln w="9525">
            <a:noFill/>
            <a:miter lim="800000"/>
            <a:headEnd/>
            <a:tailEnd/>
          </a:ln>
        </p:spPr>
      </p:pic>
      <p:pic>
        <p:nvPicPr>
          <p:cNvPr id="49158" name="Picture 5" descr="JND.jpg"/>
          <p:cNvPicPr>
            <a:picLocks noChangeAspect="1"/>
          </p:cNvPicPr>
          <p:nvPr/>
        </p:nvPicPr>
        <p:blipFill>
          <a:blip r:embed="rId4"/>
          <a:srcRect/>
          <a:stretch>
            <a:fillRect/>
          </a:stretch>
        </p:blipFill>
        <p:spPr bwMode="auto">
          <a:xfrm>
            <a:off x="2057400" y="3810000"/>
            <a:ext cx="2865438" cy="1905000"/>
          </a:xfrm>
          <a:prstGeom prst="rect">
            <a:avLst/>
          </a:prstGeom>
          <a:noFill/>
          <a:ln w="9525">
            <a:noFill/>
            <a:miter lim="800000"/>
            <a:headEnd/>
            <a:tailEnd/>
          </a:ln>
        </p:spPr>
      </p:pic>
      <p:sp>
        <p:nvSpPr>
          <p:cNvPr id="49159" name="Rectangle 6"/>
          <p:cNvSpPr>
            <a:spLocks noChangeArrowheads="1"/>
          </p:cNvSpPr>
          <p:nvPr/>
        </p:nvSpPr>
        <p:spPr bwMode="auto">
          <a:xfrm>
            <a:off x="1828800" y="228600"/>
            <a:ext cx="8202613" cy="584200"/>
          </a:xfrm>
          <a:prstGeom prst="rect">
            <a:avLst/>
          </a:prstGeom>
          <a:noFill/>
          <a:ln w="9525">
            <a:noFill/>
            <a:miter lim="800000"/>
            <a:headEnd/>
            <a:tailEnd/>
          </a:ln>
        </p:spPr>
        <p:txBody>
          <a:bodyPr wrap="none">
            <a:spAutoFit/>
          </a:bodyPr>
          <a:lstStyle/>
          <a:p>
            <a:pPr eaLnBrk="1" hangingPunct="1"/>
            <a:r>
              <a:rPr lang="en-US" altLang="en-US" sz="3200">
                <a:solidFill>
                  <a:srgbClr val="0070C0"/>
                </a:solidFill>
              </a:rPr>
              <a:t>Saliency and Just Noticeable Distortion Map</a:t>
            </a:r>
          </a:p>
        </p:txBody>
      </p:sp>
      <p:sp>
        <p:nvSpPr>
          <p:cNvPr id="49160" name="TextBox 7"/>
          <p:cNvSpPr txBox="1">
            <a:spLocks noChangeArrowheads="1"/>
          </p:cNvSpPr>
          <p:nvPr/>
        </p:nvSpPr>
        <p:spPr bwMode="auto">
          <a:xfrm>
            <a:off x="2362200" y="3124200"/>
            <a:ext cx="2057400" cy="369888"/>
          </a:xfrm>
          <a:prstGeom prst="rect">
            <a:avLst/>
          </a:prstGeom>
          <a:noFill/>
          <a:ln w="9525">
            <a:noFill/>
            <a:miter lim="800000"/>
            <a:headEnd/>
            <a:tailEnd/>
          </a:ln>
        </p:spPr>
        <p:txBody>
          <a:bodyPr>
            <a:spAutoFit/>
          </a:bodyPr>
          <a:lstStyle/>
          <a:p>
            <a:pPr eaLnBrk="1" hangingPunct="1"/>
            <a:r>
              <a:rPr lang="en-US" altLang="en-US"/>
              <a:t>A sample image</a:t>
            </a:r>
          </a:p>
        </p:txBody>
      </p:sp>
      <p:sp>
        <p:nvSpPr>
          <p:cNvPr id="49161" name="TextBox 8"/>
          <p:cNvSpPr txBox="1">
            <a:spLocks noChangeArrowheads="1"/>
          </p:cNvSpPr>
          <p:nvPr/>
        </p:nvSpPr>
        <p:spPr bwMode="auto">
          <a:xfrm>
            <a:off x="6248400" y="3048000"/>
            <a:ext cx="2057400" cy="369888"/>
          </a:xfrm>
          <a:prstGeom prst="rect">
            <a:avLst/>
          </a:prstGeom>
          <a:noFill/>
          <a:ln w="9525">
            <a:noFill/>
            <a:miter lim="800000"/>
            <a:headEnd/>
            <a:tailEnd/>
          </a:ln>
        </p:spPr>
        <p:txBody>
          <a:bodyPr>
            <a:spAutoFit/>
          </a:bodyPr>
          <a:lstStyle/>
          <a:p>
            <a:pPr eaLnBrk="1" hangingPunct="1"/>
            <a:r>
              <a:rPr lang="en-US" altLang="en-US"/>
              <a:t>Saliency map</a:t>
            </a:r>
          </a:p>
        </p:txBody>
      </p:sp>
      <p:sp>
        <p:nvSpPr>
          <p:cNvPr id="49162" name="TextBox 9"/>
          <p:cNvSpPr txBox="1">
            <a:spLocks noChangeArrowheads="1"/>
          </p:cNvSpPr>
          <p:nvPr/>
        </p:nvSpPr>
        <p:spPr bwMode="auto">
          <a:xfrm>
            <a:off x="2209800" y="5867400"/>
            <a:ext cx="2362200" cy="646113"/>
          </a:xfrm>
          <a:prstGeom prst="rect">
            <a:avLst/>
          </a:prstGeom>
          <a:noFill/>
          <a:ln w="9525">
            <a:noFill/>
            <a:miter lim="800000"/>
            <a:headEnd/>
            <a:tailEnd/>
          </a:ln>
        </p:spPr>
        <p:txBody>
          <a:bodyPr>
            <a:spAutoFit/>
          </a:bodyPr>
          <a:lstStyle/>
          <a:p>
            <a:pPr eaLnBrk="1" hangingPunct="1"/>
            <a:r>
              <a:rPr lang="en-US" altLang="en-US"/>
              <a:t>Just noticeable distortion map</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3"/>
          <p:cNvSpPr txBox="1">
            <a:spLocks noChangeArrowheads="1"/>
          </p:cNvSpPr>
          <p:nvPr/>
        </p:nvSpPr>
        <p:spPr bwMode="auto">
          <a:xfrm>
            <a:off x="1752600" y="152400"/>
            <a:ext cx="8305800" cy="1077913"/>
          </a:xfrm>
          <a:prstGeom prst="rect">
            <a:avLst/>
          </a:prstGeom>
          <a:noFill/>
          <a:ln w="9525">
            <a:noFill/>
            <a:miter lim="800000"/>
            <a:headEnd/>
            <a:tailEnd/>
          </a:ln>
        </p:spPr>
        <p:txBody>
          <a:bodyPr>
            <a:spAutoFit/>
          </a:bodyPr>
          <a:lstStyle/>
          <a:p>
            <a:pPr eaLnBrk="1" hangingPunct="1"/>
            <a:r>
              <a:rPr lang="en-US" altLang="en-US" sz="3200">
                <a:solidFill>
                  <a:srgbClr val="0070C0"/>
                </a:solidFill>
              </a:rPr>
              <a:t>Block Diagram of the Proposed Watermark Embedding Strategy for  sub-image </a:t>
            </a:r>
          </a:p>
        </p:txBody>
      </p:sp>
      <p:pic>
        <p:nvPicPr>
          <p:cNvPr id="50179" name="Picture 4"/>
          <p:cNvPicPr>
            <a:picLocks noChangeAspect="1" noChangeArrowheads="1"/>
          </p:cNvPicPr>
          <p:nvPr/>
        </p:nvPicPr>
        <p:blipFill>
          <a:blip r:embed="rId2"/>
          <a:srcRect t="1563" b="3125"/>
          <a:stretch>
            <a:fillRect/>
          </a:stretch>
        </p:blipFill>
        <p:spPr bwMode="auto">
          <a:xfrm>
            <a:off x="1752600" y="1295400"/>
            <a:ext cx="8423275" cy="4724400"/>
          </a:xfrm>
          <a:prstGeom prst="rect">
            <a:avLst/>
          </a:prstGeom>
          <a:noFill/>
          <a:ln w="9525">
            <a:noFill/>
            <a:miter lim="800000"/>
            <a:headEnd/>
            <a:tailEnd/>
          </a:ln>
        </p:spPr>
      </p:pic>
      <p:sp>
        <p:nvSpPr>
          <p:cNvPr id="5" name="Date Placeholder 4"/>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2"/>
          <a:srcRect l="999" t="3333" r="1089" b="3790"/>
          <a:stretch>
            <a:fillRect/>
          </a:stretch>
        </p:blipFill>
        <p:spPr bwMode="auto">
          <a:xfrm>
            <a:off x="1752600" y="1447800"/>
            <a:ext cx="8458200" cy="4419600"/>
          </a:xfrm>
          <a:prstGeom prst="rect">
            <a:avLst/>
          </a:prstGeom>
          <a:noFill/>
          <a:ln w="9525">
            <a:noFill/>
            <a:miter lim="800000"/>
            <a:headEnd/>
            <a:tailEnd/>
          </a:ln>
        </p:spPr>
      </p:pic>
      <p:sp>
        <p:nvSpPr>
          <p:cNvPr id="51203" name="TextBox 4"/>
          <p:cNvSpPr txBox="1">
            <a:spLocks noChangeArrowheads="1"/>
          </p:cNvSpPr>
          <p:nvPr/>
        </p:nvSpPr>
        <p:spPr bwMode="auto">
          <a:xfrm>
            <a:off x="1676400" y="0"/>
            <a:ext cx="8305800" cy="1384300"/>
          </a:xfrm>
          <a:prstGeom prst="rect">
            <a:avLst/>
          </a:prstGeom>
          <a:noFill/>
          <a:ln w="9525">
            <a:noFill/>
            <a:miter lim="800000"/>
            <a:headEnd/>
            <a:tailEnd/>
          </a:ln>
        </p:spPr>
        <p:txBody>
          <a:bodyPr>
            <a:spAutoFit/>
          </a:bodyPr>
          <a:lstStyle/>
          <a:p>
            <a:pPr eaLnBrk="1" hangingPunct="1"/>
            <a:r>
              <a:rPr lang="en-US" altLang="en-US" sz="2800">
                <a:solidFill>
                  <a:srgbClr val="0070C0"/>
                </a:solidFill>
              </a:rPr>
              <a:t>Block Diagram of the Proposed Watermark Embedding Algorithm to Embed a Watermark at </a:t>
            </a:r>
            <a:r>
              <a:rPr lang="en-US" altLang="en-US" sz="2800" i="1">
                <a:solidFill>
                  <a:srgbClr val="0070C0"/>
                </a:solidFill>
              </a:rPr>
              <a:t>N</a:t>
            </a:r>
            <a:r>
              <a:rPr lang="en-US" altLang="en-US" sz="2800">
                <a:solidFill>
                  <a:srgbClr val="0070C0"/>
                </a:solidFill>
              </a:rPr>
              <a:t> non-overlapping positions</a:t>
            </a:r>
          </a:p>
        </p:txBody>
      </p:sp>
      <p:sp>
        <p:nvSpPr>
          <p:cNvPr id="5" name="Date Placeholder 4"/>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03200"/>
            <a:ext cx="9388475" cy="554038"/>
          </a:xfrm>
        </p:spPr>
        <p:txBody>
          <a:bodyPr>
            <a:normAutofit fontScale="90000"/>
          </a:bodyPr>
          <a:lstStyle/>
          <a:p>
            <a:pPr>
              <a:defRPr/>
            </a:pPr>
            <a:r>
              <a:rPr lang="en-US" dirty="0" smtClean="0"/>
              <a:t>Proposal of EEG Device</a:t>
            </a:r>
            <a:endParaRPr lang="en-US" dirty="0"/>
          </a:p>
        </p:txBody>
      </p:sp>
      <p:sp>
        <p:nvSpPr>
          <p:cNvPr id="23555" name="Google Shape;86;p21"/>
          <p:cNvSpPr txBox="1">
            <a:spLocks/>
          </p:cNvSpPr>
          <p:nvPr/>
        </p:nvSpPr>
        <p:spPr bwMode="auto">
          <a:xfrm>
            <a:off x="609600" y="1063625"/>
            <a:ext cx="10972800" cy="857250"/>
          </a:xfrm>
          <a:prstGeom prst="rect">
            <a:avLst/>
          </a:prstGeom>
          <a:noFill/>
          <a:ln w="9525">
            <a:noFill/>
            <a:miter lim="800000"/>
            <a:headEnd/>
            <a:tailEnd/>
          </a:ln>
        </p:spPr>
        <p:txBody>
          <a:bodyPr lIns="91425" tIns="91425" rIns="91425" bIns="91425" anchor="b"/>
          <a:lstStyle/>
          <a:p>
            <a:pPr eaLnBrk="1" hangingPunct="1"/>
            <a:r>
              <a:rPr lang="en-GB" sz="3200" b="1">
                <a:latin typeface="Calibri" pitchFamily="34" charset="0"/>
              </a:rPr>
              <a:t>ACTICHAMP</a:t>
            </a:r>
          </a:p>
        </p:txBody>
      </p:sp>
      <p:sp>
        <p:nvSpPr>
          <p:cNvPr id="23556" name="Google Shape;87;p21"/>
          <p:cNvSpPr txBox="1">
            <a:spLocks/>
          </p:cNvSpPr>
          <p:nvPr/>
        </p:nvSpPr>
        <p:spPr bwMode="auto">
          <a:xfrm>
            <a:off x="1008063" y="2036763"/>
            <a:ext cx="1330325" cy="433387"/>
          </a:xfrm>
          <a:prstGeom prst="rect">
            <a:avLst/>
          </a:prstGeom>
          <a:noFill/>
          <a:ln w="9525">
            <a:noFill/>
            <a:miter lim="800000"/>
            <a:headEnd/>
            <a:tailEnd/>
          </a:ln>
        </p:spPr>
        <p:txBody>
          <a:bodyPr lIns="91425" tIns="91425" rIns="91425" bIns="91425"/>
          <a:lstStyle/>
          <a:p>
            <a:pPr eaLnBrk="1" hangingPunct="1">
              <a:spcBef>
                <a:spcPct val="20000"/>
              </a:spcBef>
              <a:buFont typeface="Arial" pitchFamily="34" charset="0"/>
              <a:buNone/>
            </a:pPr>
            <a:r>
              <a:rPr lang="en-GB" sz="1400" b="1">
                <a:latin typeface="Calibri" pitchFamily="34" charset="0"/>
                <a:cs typeface="Calibri" pitchFamily="34" charset="0"/>
                <a:sym typeface="Calibri" pitchFamily="34" charset="0"/>
              </a:rPr>
              <a:t>actiCHamp</a:t>
            </a:r>
          </a:p>
          <a:p>
            <a:pPr eaLnBrk="1" hangingPunct="1">
              <a:spcBef>
                <a:spcPct val="20000"/>
              </a:spcBef>
              <a:buFont typeface="Arial" pitchFamily="34" charset="0"/>
              <a:buNone/>
            </a:pPr>
            <a:endParaRPr lang="en-GB" sz="3200">
              <a:latin typeface="Calibri" pitchFamily="34" charset="0"/>
              <a:cs typeface="Calibri" pitchFamily="34" charset="0"/>
              <a:sym typeface="Calibri" pitchFamily="34" charset="0"/>
            </a:endParaRPr>
          </a:p>
          <a:p>
            <a:pPr eaLnBrk="1" hangingPunct="1">
              <a:spcBef>
                <a:spcPct val="20000"/>
              </a:spcBef>
              <a:buFont typeface="Arial" pitchFamily="34" charset="0"/>
              <a:buNone/>
            </a:pPr>
            <a:endParaRPr lang="en-GB" sz="3200">
              <a:latin typeface="Calibri" pitchFamily="34" charset="0"/>
            </a:endParaRPr>
          </a:p>
        </p:txBody>
      </p:sp>
      <p:pic>
        <p:nvPicPr>
          <p:cNvPr id="23557" name="Google Shape;92;p21"/>
          <p:cNvPicPr preferRelativeResize="0">
            <a:picLocks noChangeAspect="1" noChangeArrowheads="1"/>
          </p:cNvPicPr>
          <p:nvPr/>
        </p:nvPicPr>
        <p:blipFill>
          <a:blip r:embed="rId2"/>
          <a:srcRect/>
          <a:stretch>
            <a:fillRect/>
          </a:stretch>
        </p:blipFill>
        <p:spPr bwMode="auto">
          <a:xfrm>
            <a:off x="877888" y="2568575"/>
            <a:ext cx="4778375" cy="3065463"/>
          </a:xfrm>
          <a:prstGeom prst="rect">
            <a:avLst/>
          </a:prstGeom>
          <a:noFill/>
          <a:ln w="9525">
            <a:noFill/>
            <a:miter lim="800000"/>
            <a:headEnd/>
            <a:tailEnd/>
          </a:ln>
        </p:spPr>
      </p:pic>
      <p:pic>
        <p:nvPicPr>
          <p:cNvPr id="23558" name="Google Shape;93;p21"/>
          <p:cNvPicPr preferRelativeResize="0">
            <a:picLocks noChangeAspect="1" noChangeArrowheads="1"/>
          </p:cNvPicPr>
          <p:nvPr/>
        </p:nvPicPr>
        <p:blipFill>
          <a:blip r:embed="rId3"/>
          <a:srcRect t="53152"/>
          <a:stretch>
            <a:fillRect/>
          </a:stretch>
        </p:blipFill>
        <p:spPr bwMode="auto">
          <a:xfrm>
            <a:off x="6486525" y="3289300"/>
            <a:ext cx="1722438" cy="895350"/>
          </a:xfrm>
          <a:prstGeom prst="rect">
            <a:avLst/>
          </a:prstGeom>
          <a:noFill/>
          <a:ln w="9525">
            <a:noFill/>
            <a:miter lim="800000"/>
            <a:headEnd/>
            <a:tailEnd/>
          </a:ln>
        </p:spPr>
      </p:pic>
      <p:pic>
        <p:nvPicPr>
          <p:cNvPr id="23559" name="Google Shape;94;p21"/>
          <p:cNvPicPr preferRelativeResize="0">
            <a:picLocks noChangeAspect="1" noChangeArrowheads="1"/>
          </p:cNvPicPr>
          <p:nvPr/>
        </p:nvPicPr>
        <p:blipFill>
          <a:blip r:embed="rId4"/>
          <a:srcRect/>
          <a:stretch>
            <a:fillRect/>
          </a:stretch>
        </p:blipFill>
        <p:spPr bwMode="auto">
          <a:xfrm>
            <a:off x="9285288" y="3041650"/>
            <a:ext cx="1811337" cy="1797050"/>
          </a:xfrm>
          <a:prstGeom prst="rect">
            <a:avLst/>
          </a:prstGeom>
          <a:noFill/>
          <a:ln w="9525">
            <a:noFill/>
            <a:miter lim="800000"/>
            <a:headEnd/>
            <a:tailEnd/>
          </a:ln>
        </p:spPr>
      </p:pic>
      <p:sp>
        <p:nvSpPr>
          <p:cNvPr id="23560" name="Google Shape;95;p21"/>
          <p:cNvSpPr txBox="1">
            <a:spLocks/>
          </p:cNvSpPr>
          <p:nvPr/>
        </p:nvSpPr>
        <p:spPr bwMode="auto">
          <a:xfrm>
            <a:off x="9693275" y="2259013"/>
            <a:ext cx="1011238" cy="444500"/>
          </a:xfrm>
          <a:prstGeom prst="rect">
            <a:avLst/>
          </a:prstGeom>
          <a:noFill/>
          <a:ln w="9525">
            <a:noFill/>
            <a:miter lim="800000"/>
            <a:headEnd/>
            <a:tailEnd/>
          </a:ln>
        </p:spPr>
        <p:txBody>
          <a:bodyPr lIns="91425" tIns="91425" rIns="91425" bIns="91425"/>
          <a:lstStyle/>
          <a:p>
            <a:pPr eaLnBrk="1" hangingPunct="1">
              <a:spcBef>
                <a:spcPct val="20000"/>
              </a:spcBef>
              <a:buFont typeface="Arial" pitchFamily="34" charset="0"/>
              <a:buNone/>
            </a:pPr>
            <a:r>
              <a:rPr lang="en-GB" sz="1400" b="1">
                <a:latin typeface="Calibri" pitchFamily="34" charset="0"/>
                <a:cs typeface="Calibri" pitchFamily="34" charset="0"/>
                <a:sym typeface="Calibri" pitchFamily="34" charset="0"/>
              </a:rPr>
              <a:t>actiCAP</a:t>
            </a:r>
          </a:p>
        </p:txBody>
      </p:sp>
      <p:pic>
        <p:nvPicPr>
          <p:cNvPr id="23561" name="Google Shape;81;p20"/>
          <p:cNvPicPr preferRelativeResize="0">
            <a:picLocks noChangeAspect="1" noChangeArrowheads="1"/>
          </p:cNvPicPr>
          <p:nvPr/>
        </p:nvPicPr>
        <p:blipFill>
          <a:blip r:embed="rId5"/>
          <a:srcRect/>
          <a:stretch>
            <a:fillRect/>
          </a:stretch>
        </p:blipFill>
        <p:spPr bwMode="auto">
          <a:xfrm>
            <a:off x="9245600" y="5715000"/>
            <a:ext cx="2641600" cy="666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0"/>
          <p:cNvSpPr>
            <a:spLocks noGrp="1"/>
          </p:cNvSpPr>
          <p:nvPr>
            <p:ph type="title"/>
          </p:nvPr>
        </p:nvSpPr>
        <p:spPr>
          <a:xfrm>
            <a:off x="1704975" y="203200"/>
            <a:ext cx="7042150" cy="554038"/>
          </a:xfrm>
        </p:spPr>
        <p:txBody>
          <a:bodyPr/>
          <a:lstStyle/>
          <a:p>
            <a:endParaRPr lang="en-US" altLang="en-US" smtClean="0"/>
          </a:p>
        </p:txBody>
      </p:sp>
      <p:sp>
        <p:nvSpPr>
          <p:cNvPr id="52227" name="Content Placeholder 11"/>
          <p:cNvSpPr>
            <a:spLocks noGrp="1"/>
          </p:cNvSpPr>
          <p:nvPr>
            <p:ph sz="half" idx="2"/>
          </p:nvPr>
        </p:nvSpPr>
        <p:spPr>
          <a:xfrm>
            <a:off x="1704975" y="1174750"/>
            <a:ext cx="8767763" cy="5222875"/>
          </a:xfrm>
        </p:spPr>
        <p:txBody>
          <a:bodyPr/>
          <a:lstStyle/>
          <a:p>
            <a:endParaRPr lang="en-US" altLang="en-US" smtClean="0"/>
          </a:p>
        </p:txBody>
      </p:sp>
      <p:sp>
        <p:nvSpPr>
          <p:cNvPr id="52228" name="TextBox 3"/>
          <p:cNvSpPr txBox="1">
            <a:spLocks noChangeArrowheads="1"/>
          </p:cNvSpPr>
          <p:nvPr/>
        </p:nvSpPr>
        <p:spPr bwMode="auto">
          <a:xfrm>
            <a:off x="1676400" y="76200"/>
            <a:ext cx="8534400" cy="1384300"/>
          </a:xfrm>
          <a:prstGeom prst="rect">
            <a:avLst/>
          </a:prstGeom>
          <a:noFill/>
          <a:ln w="9525">
            <a:noFill/>
            <a:miter lim="800000"/>
            <a:headEnd/>
            <a:tailEnd/>
          </a:ln>
        </p:spPr>
        <p:txBody>
          <a:bodyPr>
            <a:spAutoFit/>
          </a:bodyPr>
          <a:lstStyle/>
          <a:p>
            <a:pPr algn="just" eaLnBrk="1" hangingPunct="1"/>
            <a:r>
              <a:rPr lang="en-US" altLang="en-US" sz="2800">
                <a:solidFill>
                  <a:srgbClr val="0070C0"/>
                </a:solidFill>
              </a:rPr>
              <a:t>Experiments: Sample result to demonstrate the accuracy of the proposed mathematical model with respect to proposed watermarking algorithm. </a:t>
            </a:r>
            <a:r>
              <a:rPr lang="en-US" altLang="en-US" sz="2800" i="1">
                <a:solidFill>
                  <a:srgbClr val="0070C0"/>
                </a:solidFill>
              </a:rPr>
              <a:t>N</a:t>
            </a:r>
            <a:r>
              <a:rPr lang="en-US" altLang="en-US" sz="2800">
                <a:solidFill>
                  <a:srgbClr val="0070C0"/>
                </a:solidFill>
              </a:rPr>
              <a:t>=5</a:t>
            </a:r>
          </a:p>
        </p:txBody>
      </p:sp>
      <p:pic>
        <p:nvPicPr>
          <p:cNvPr id="52229" name="Picture 2" descr="G:\Research\Google Drive\sen\Experiment\Experiment1_St_29_1_14\Result_and_ppt\im1\Watermarked_image.jpg"/>
          <p:cNvPicPr>
            <a:picLocks noChangeAspect="1" noChangeArrowheads="1"/>
          </p:cNvPicPr>
          <p:nvPr/>
        </p:nvPicPr>
        <p:blipFill>
          <a:blip r:embed="rId2"/>
          <a:srcRect/>
          <a:stretch>
            <a:fillRect/>
          </a:stretch>
        </p:blipFill>
        <p:spPr bwMode="auto">
          <a:xfrm>
            <a:off x="7010400" y="1524000"/>
            <a:ext cx="2705100" cy="1685925"/>
          </a:xfrm>
          <a:prstGeom prst="rect">
            <a:avLst/>
          </a:prstGeom>
          <a:noFill/>
          <a:ln w="9525">
            <a:noFill/>
            <a:miter lim="800000"/>
            <a:headEnd/>
            <a:tailEnd/>
          </a:ln>
        </p:spPr>
      </p:pic>
      <p:pic>
        <p:nvPicPr>
          <p:cNvPr id="52230" name="Picture 3" descr="G:\Research\Google Drive\sen\Experiment\Experiment1_St_29_1_14\Result_and_ppt\im1.jpg"/>
          <p:cNvPicPr>
            <a:picLocks noChangeAspect="1" noChangeArrowheads="1"/>
          </p:cNvPicPr>
          <p:nvPr/>
        </p:nvPicPr>
        <p:blipFill>
          <a:blip r:embed="rId3"/>
          <a:srcRect/>
          <a:stretch>
            <a:fillRect/>
          </a:stretch>
        </p:blipFill>
        <p:spPr bwMode="auto">
          <a:xfrm>
            <a:off x="1981200" y="1524000"/>
            <a:ext cx="2705100" cy="1685925"/>
          </a:xfrm>
          <a:prstGeom prst="rect">
            <a:avLst/>
          </a:prstGeom>
          <a:noFill/>
          <a:ln w="9525">
            <a:noFill/>
            <a:miter lim="800000"/>
            <a:headEnd/>
            <a:tailEnd/>
          </a:ln>
        </p:spPr>
      </p:pic>
      <p:pic>
        <p:nvPicPr>
          <p:cNvPr id="52231" name="Picture 4" descr="G:\Research\Google Drive\sen\Experiment\Code\current\W1.tif"/>
          <p:cNvPicPr>
            <a:picLocks noChangeAspect="1" noChangeArrowheads="1"/>
          </p:cNvPicPr>
          <p:nvPr/>
        </p:nvPicPr>
        <p:blipFill>
          <a:blip r:embed="rId4"/>
          <a:srcRect/>
          <a:stretch>
            <a:fillRect/>
          </a:stretch>
        </p:blipFill>
        <p:spPr bwMode="auto">
          <a:xfrm>
            <a:off x="5410200" y="1524000"/>
            <a:ext cx="812800" cy="812800"/>
          </a:xfrm>
          <a:prstGeom prst="rect">
            <a:avLst/>
          </a:prstGeom>
          <a:noFill/>
          <a:ln w="9525">
            <a:noFill/>
            <a:miter lim="800000"/>
            <a:headEnd/>
            <a:tailEnd/>
          </a:ln>
        </p:spPr>
      </p:pic>
      <p:pic>
        <p:nvPicPr>
          <p:cNvPr id="52232" name="Picture 5"/>
          <p:cNvPicPr>
            <a:picLocks noChangeAspect="1" noChangeArrowheads="1"/>
          </p:cNvPicPr>
          <p:nvPr/>
        </p:nvPicPr>
        <p:blipFill>
          <a:blip r:embed="rId5"/>
          <a:srcRect/>
          <a:stretch>
            <a:fillRect/>
          </a:stretch>
        </p:blipFill>
        <p:spPr bwMode="auto">
          <a:xfrm>
            <a:off x="1676400" y="3810000"/>
            <a:ext cx="8458200" cy="1876425"/>
          </a:xfrm>
          <a:prstGeom prst="rect">
            <a:avLst/>
          </a:prstGeom>
          <a:noFill/>
          <a:ln w="9525">
            <a:noFill/>
            <a:miter lim="800000"/>
            <a:headEnd/>
            <a:tailEnd/>
          </a:ln>
        </p:spPr>
      </p:pic>
      <p:sp>
        <p:nvSpPr>
          <p:cNvPr id="52233" name="TextBox 7"/>
          <p:cNvSpPr txBox="1">
            <a:spLocks noChangeArrowheads="1"/>
          </p:cNvSpPr>
          <p:nvPr/>
        </p:nvSpPr>
        <p:spPr bwMode="auto">
          <a:xfrm>
            <a:off x="1905000" y="3276600"/>
            <a:ext cx="3048000" cy="646113"/>
          </a:xfrm>
          <a:prstGeom prst="rect">
            <a:avLst/>
          </a:prstGeom>
          <a:noFill/>
          <a:ln w="9525">
            <a:noFill/>
            <a:miter lim="800000"/>
            <a:headEnd/>
            <a:tailEnd/>
          </a:ln>
        </p:spPr>
        <p:txBody>
          <a:bodyPr>
            <a:spAutoFit/>
          </a:bodyPr>
          <a:lstStyle/>
          <a:p>
            <a:pPr eaLnBrk="1" hangingPunct="1"/>
            <a:r>
              <a:rPr lang="en-US" altLang="en-US"/>
              <a:t>Original image. 177X284 pixels.</a:t>
            </a:r>
          </a:p>
        </p:txBody>
      </p:sp>
      <p:sp>
        <p:nvSpPr>
          <p:cNvPr id="52234" name="TextBox 8"/>
          <p:cNvSpPr txBox="1">
            <a:spLocks noChangeArrowheads="1"/>
          </p:cNvSpPr>
          <p:nvPr/>
        </p:nvSpPr>
        <p:spPr bwMode="auto">
          <a:xfrm>
            <a:off x="4724400" y="2514600"/>
            <a:ext cx="2057400" cy="584200"/>
          </a:xfrm>
          <a:prstGeom prst="rect">
            <a:avLst/>
          </a:prstGeom>
          <a:noFill/>
          <a:ln w="9525">
            <a:noFill/>
            <a:miter lim="800000"/>
            <a:headEnd/>
            <a:tailEnd/>
          </a:ln>
        </p:spPr>
        <p:txBody>
          <a:bodyPr>
            <a:spAutoFit/>
          </a:bodyPr>
          <a:lstStyle/>
          <a:p>
            <a:pPr algn="ctr" eaLnBrk="1" hangingPunct="1"/>
            <a:r>
              <a:rPr lang="en-US" altLang="en-US" sz="1600"/>
              <a:t>Watermark 64X64 pixels.</a:t>
            </a:r>
          </a:p>
        </p:txBody>
      </p:sp>
      <p:sp>
        <p:nvSpPr>
          <p:cNvPr id="52235" name="TextBox 9"/>
          <p:cNvSpPr txBox="1">
            <a:spLocks noChangeArrowheads="1"/>
          </p:cNvSpPr>
          <p:nvPr/>
        </p:nvSpPr>
        <p:spPr bwMode="auto">
          <a:xfrm>
            <a:off x="7010400" y="3287713"/>
            <a:ext cx="2514600" cy="369887"/>
          </a:xfrm>
          <a:prstGeom prst="rect">
            <a:avLst/>
          </a:prstGeom>
          <a:noFill/>
          <a:ln w="9525">
            <a:noFill/>
            <a:miter lim="800000"/>
            <a:headEnd/>
            <a:tailEnd/>
          </a:ln>
        </p:spPr>
        <p:txBody>
          <a:bodyPr>
            <a:spAutoFit/>
          </a:bodyPr>
          <a:lstStyle/>
          <a:p>
            <a:pPr eaLnBrk="1" hangingPunct="1"/>
            <a:r>
              <a:rPr lang="en-US" altLang="en-US"/>
              <a:t>Watermarked image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2"/>
          <p:cNvSpPr>
            <a:spLocks noGrp="1"/>
          </p:cNvSpPr>
          <p:nvPr>
            <p:ph type="title"/>
          </p:nvPr>
        </p:nvSpPr>
        <p:spPr>
          <a:xfrm>
            <a:off x="1704975" y="203200"/>
            <a:ext cx="7042150" cy="554038"/>
          </a:xfrm>
        </p:spPr>
        <p:txBody>
          <a:bodyPr/>
          <a:lstStyle/>
          <a:p>
            <a:endParaRPr lang="en-US" altLang="en-US" smtClean="0"/>
          </a:p>
        </p:txBody>
      </p:sp>
      <p:sp>
        <p:nvSpPr>
          <p:cNvPr id="53251" name="Content Placeholder 13"/>
          <p:cNvSpPr>
            <a:spLocks noGrp="1"/>
          </p:cNvSpPr>
          <p:nvPr>
            <p:ph sz="half" idx="2"/>
          </p:nvPr>
        </p:nvSpPr>
        <p:spPr>
          <a:xfrm>
            <a:off x="1704975" y="1174750"/>
            <a:ext cx="8767763" cy="5222875"/>
          </a:xfrm>
        </p:spPr>
        <p:txBody>
          <a:bodyPr/>
          <a:lstStyle/>
          <a:p>
            <a:endParaRPr lang="en-US" altLang="en-US" smtClean="0"/>
          </a:p>
        </p:txBody>
      </p:sp>
      <p:sp>
        <p:nvSpPr>
          <p:cNvPr id="53252" name="TextBox 3"/>
          <p:cNvSpPr txBox="1">
            <a:spLocks noChangeArrowheads="1"/>
          </p:cNvSpPr>
          <p:nvPr/>
        </p:nvSpPr>
        <p:spPr bwMode="auto">
          <a:xfrm>
            <a:off x="2133600" y="381000"/>
            <a:ext cx="73152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Experiments: Sample watermarks</a:t>
            </a:r>
          </a:p>
        </p:txBody>
      </p:sp>
      <p:grpSp>
        <p:nvGrpSpPr>
          <p:cNvPr id="2" name="Group 10"/>
          <p:cNvGrpSpPr>
            <a:grpSpLocks/>
          </p:cNvGrpSpPr>
          <p:nvPr/>
        </p:nvGrpSpPr>
        <p:grpSpPr bwMode="auto">
          <a:xfrm>
            <a:off x="2057400" y="1676400"/>
            <a:ext cx="1828800" cy="2274888"/>
            <a:chOff x="533400" y="1676400"/>
            <a:chExt cx="1828800" cy="2274332"/>
          </a:xfrm>
        </p:grpSpPr>
        <p:pic>
          <p:nvPicPr>
            <p:cNvPr id="53260" name="Picture 6" descr="G:\Research\Google Drive\sen\Experiment\Experiment1_St_29_1_14\Result_and_ppt\Experiment1\dataset2\dataset\X4.tif"/>
            <p:cNvPicPr>
              <a:picLocks noChangeAspect="1" noChangeArrowheads="1"/>
            </p:cNvPicPr>
            <p:nvPr/>
          </p:nvPicPr>
          <p:blipFill>
            <a:blip r:embed="rId2"/>
            <a:srcRect/>
            <a:stretch>
              <a:fillRect/>
            </a:stretch>
          </p:blipFill>
          <p:spPr bwMode="auto">
            <a:xfrm>
              <a:off x="685800" y="1676400"/>
              <a:ext cx="1524000" cy="1524000"/>
            </a:xfrm>
            <a:prstGeom prst="rect">
              <a:avLst/>
            </a:prstGeom>
            <a:noFill/>
            <a:ln w="9525">
              <a:noFill/>
              <a:miter lim="800000"/>
              <a:headEnd/>
              <a:tailEnd/>
            </a:ln>
          </p:spPr>
        </p:pic>
        <p:sp>
          <p:nvSpPr>
            <p:cNvPr id="53261" name="TextBox 6"/>
            <p:cNvSpPr txBox="1">
              <a:spLocks noChangeArrowheads="1"/>
            </p:cNvSpPr>
            <p:nvPr/>
          </p:nvSpPr>
          <p:spPr bwMode="auto">
            <a:xfrm>
              <a:off x="533400" y="3581400"/>
              <a:ext cx="1828800" cy="369332"/>
            </a:xfrm>
            <a:prstGeom prst="rect">
              <a:avLst/>
            </a:prstGeom>
            <a:noFill/>
            <a:ln w="9525">
              <a:noFill/>
              <a:miter lim="800000"/>
              <a:headEnd/>
              <a:tailEnd/>
            </a:ln>
          </p:spPr>
          <p:txBody>
            <a:bodyPr>
              <a:spAutoFit/>
            </a:bodyPr>
            <a:lstStyle/>
            <a:p>
              <a:pPr eaLnBrk="1" hangingPunct="1"/>
              <a:r>
                <a:rPr lang="en-US" altLang="en-US"/>
                <a:t>120X120 pixels</a:t>
              </a:r>
            </a:p>
          </p:txBody>
        </p:sp>
      </p:grpSp>
      <p:grpSp>
        <p:nvGrpSpPr>
          <p:cNvPr id="3" name="Group 12"/>
          <p:cNvGrpSpPr>
            <a:grpSpLocks/>
          </p:cNvGrpSpPr>
          <p:nvPr/>
        </p:nvGrpSpPr>
        <p:grpSpPr bwMode="auto">
          <a:xfrm>
            <a:off x="7924800" y="1752600"/>
            <a:ext cx="1828800" cy="1893888"/>
            <a:chOff x="6400800" y="1752600"/>
            <a:chExt cx="1828800" cy="1893332"/>
          </a:xfrm>
        </p:grpSpPr>
        <p:pic>
          <p:nvPicPr>
            <p:cNvPr id="53258" name="Picture 2" descr="G:\Research\Google Drive\sen\Experiment\Experiment1_St_29_1_14\Result_and_ppt\Experiment1\dataset2\dataset\X5.tif"/>
            <p:cNvPicPr>
              <a:picLocks noChangeAspect="1" noChangeArrowheads="1"/>
            </p:cNvPicPr>
            <p:nvPr/>
          </p:nvPicPr>
          <p:blipFill>
            <a:blip r:embed="rId3"/>
            <a:srcRect/>
            <a:stretch>
              <a:fillRect/>
            </a:stretch>
          </p:blipFill>
          <p:spPr bwMode="auto">
            <a:xfrm>
              <a:off x="6553200" y="1752600"/>
              <a:ext cx="1270000" cy="1270000"/>
            </a:xfrm>
            <a:prstGeom prst="rect">
              <a:avLst/>
            </a:prstGeom>
            <a:noFill/>
            <a:ln w="9525">
              <a:noFill/>
              <a:miter lim="800000"/>
              <a:headEnd/>
              <a:tailEnd/>
            </a:ln>
          </p:spPr>
        </p:pic>
        <p:sp>
          <p:nvSpPr>
            <p:cNvPr id="53259" name="TextBox 7"/>
            <p:cNvSpPr txBox="1">
              <a:spLocks noChangeArrowheads="1"/>
            </p:cNvSpPr>
            <p:nvPr/>
          </p:nvSpPr>
          <p:spPr bwMode="auto">
            <a:xfrm>
              <a:off x="6400800" y="3276600"/>
              <a:ext cx="1828800" cy="369332"/>
            </a:xfrm>
            <a:prstGeom prst="rect">
              <a:avLst/>
            </a:prstGeom>
            <a:noFill/>
            <a:ln w="9525">
              <a:noFill/>
              <a:miter lim="800000"/>
              <a:headEnd/>
              <a:tailEnd/>
            </a:ln>
          </p:spPr>
          <p:txBody>
            <a:bodyPr>
              <a:spAutoFit/>
            </a:bodyPr>
            <a:lstStyle/>
            <a:p>
              <a:pPr eaLnBrk="1" hangingPunct="1"/>
              <a:r>
                <a:rPr lang="en-US" altLang="en-US"/>
                <a:t>100X100 pixels</a:t>
              </a:r>
            </a:p>
          </p:txBody>
        </p:sp>
      </p:grpSp>
      <p:grpSp>
        <p:nvGrpSpPr>
          <p:cNvPr id="4" name="Group 11"/>
          <p:cNvGrpSpPr>
            <a:grpSpLocks/>
          </p:cNvGrpSpPr>
          <p:nvPr/>
        </p:nvGrpSpPr>
        <p:grpSpPr bwMode="auto">
          <a:xfrm>
            <a:off x="4724400" y="1676400"/>
            <a:ext cx="1828800" cy="2122488"/>
            <a:chOff x="3200400" y="1676400"/>
            <a:chExt cx="1828800" cy="2121932"/>
          </a:xfrm>
        </p:grpSpPr>
        <p:pic>
          <p:nvPicPr>
            <p:cNvPr id="53256" name="Picture 2" descr="G:\Research\Google Drive\sen\Experiment\Experiment1_St_29_1_14\Result_and_ppt\Experiment1\dataset1\X3.tif"/>
            <p:cNvPicPr>
              <a:picLocks noChangeAspect="1" noChangeArrowheads="1"/>
            </p:cNvPicPr>
            <p:nvPr/>
          </p:nvPicPr>
          <p:blipFill>
            <a:blip r:embed="rId4"/>
            <a:srcRect/>
            <a:stretch>
              <a:fillRect/>
            </a:stretch>
          </p:blipFill>
          <p:spPr bwMode="auto">
            <a:xfrm>
              <a:off x="3276600" y="1676400"/>
              <a:ext cx="1524000" cy="1524000"/>
            </a:xfrm>
            <a:prstGeom prst="rect">
              <a:avLst/>
            </a:prstGeom>
            <a:noFill/>
            <a:ln w="9525">
              <a:noFill/>
              <a:miter lim="800000"/>
              <a:headEnd/>
              <a:tailEnd/>
            </a:ln>
          </p:spPr>
        </p:pic>
        <p:sp>
          <p:nvSpPr>
            <p:cNvPr id="53257" name="TextBox 9"/>
            <p:cNvSpPr txBox="1">
              <a:spLocks noChangeArrowheads="1"/>
            </p:cNvSpPr>
            <p:nvPr/>
          </p:nvSpPr>
          <p:spPr bwMode="auto">
            <a:xfrm>
              <a:off x="3200400" y="3429000"/>
              <a:ext cx="1828800" cy="369332"/>
            </a:xfrm>
            <a:prstGeom prst="rect">
              <a:avLst/>
            </a:prstGeom>
            <a:noFill/>
            <a:ln w="9525">
              <a:noFill/>
              <a:miter lim="800000"/>
              <a:headEnd/>
              <a:tailEnd/>
            </a:ln>
          </p:spPr>
          <p:txBody>
            <a:bodyPr>
              <a:spAutoFit/>
            </a:bodyPr>
            <a:lstStyle/>
            <a:p>
              <a:pPr eaLnBrk="1" hangingPunct="1"/>
              <a:r>
                <a:rPr lang="en-US" altLang="en-US"/>
                <a:t>120X120 pixels</a:t>
              </a: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2"/>
          <p:cNvSpPr>
            <a:spLocks noGrp="1"/>
          </p:cNvSpPr>
          <p:nvPr>
            <p:ph type="title"/>
          </p:nvPr>
        </p:nvSpPr>
        <p:spPr>
          <a:xfrm>
            <a:off x="1704975" y="203200"/>
            <a:ext cx="7042150" cy="554038"/>
          </a:xfrm>
        </p:spPr>
        <p:txBody>
          <a:bodyPr/>
          <a:lstStyle/>
          <a:p>
            <a:endParaRPr lang="en-US" altLang="en-US" smtClean="0"/>
          </a:p>
        </p:txBody>
      </p:sp>
      <p:sp>
        <p:nvSpPr>
          <p:cNvPr id="54275" name="Content Placeholder 13"/>
          <p:cNvSpPr>
            <a:spLocks noGrp="1"/>
          </p:cNvSpPr>
          <p:nvPr>
            <p:ph sz="half" idx="2"/>
          </p:nvPr>
        </p:nvSpPr>
        <p:spPr>
          <a:xfrm>
            <a:off x="1704975" y="1174750"/>
            <a:ext cx="8767763" cy="5222875"/>
          </a:xfrm>
        </p:spPr>
        <p:txBody>
          <a:bodyPr/>
          <a:lstStyle/>
          <a:p>
            <a:endParaRPr lang="en-US" altLang="en-US" smtClean="0"/>
          </a:p>
        </p:txBody>
      </p:sp>
      <p:pic>
        <p:nvPicPr>
          <p:cNvPr id="54276" name="Picture 2" descr="G:\Research\Google Drive\sen\Experiment\Experiment1_St_29_1_14\Result_and_ppt\Experiment1\dataset1\Comparison\Eyetrack_wmkd6+X3.jpg"/>
          <p:cNvPicPr>
            <a:picLocks noChangeAspect="1" noChangeArrowheads="1"/>
          </p:cNvPicPr>
          <p:nvPr/>
        </p:nvPicPr>
        <p:blipFill>
          <a:blip r:embed="rId2"/>
          <a:srcRect/>
          <a:stretch>
            <a:fillRect/>
          </a:stretch>
        </p:blipFill>
        <p:spPr bwMode="auto">
          <a:xfrm>
            <a:off x="5105400" y="822325"/>
            <a:ext cx="3168650" cy="2378075"/>
          </a:xfrm>
          <a:prstGeom prst="rect">
            <a:avLst/>
          </a:prstGeom>
          <a:noFill/>
          <a:ln w="9525">
            <a:noFill/>
            <a:miter lim="800000"/>
            <a:headEnd/>
            <a:tailEnd/>
          </a:ln>
        </p:spPr>
      </p:pic>
      <p:pic>
        <p:nvPicPr>
          <p:cNvPr id="54277" name="Picture 3" descr="G:\Research\Google Drive\sen\Experiment\Experiment1_St_29_1_14\Result_and_ppt\Experiment1\dataset1\Comparison\saliency_wmkd6+X3.jpg"/>
          <p:cNvPicPr>
            <a:picLocks noChangeAspect="1" noChangeArrowheads="1"/>
          </p:cNvPicPr>
          <p:nvPr/>
        </p:nvPicPr>
        <p:blipFill>
          <a:blip r:embed="rId3"/>
          <a:srcRect/>
          <a:stretch>
            <a:fillRect/>
          </a:stretch>
        </p:blipFill>
        <p:spPr bwMode="auto">
          <a:xfrm>
            <a:off x="1752600" y="3489325"/>
            <a:ext cx="3168650" cy="2378075"/>
          </a:xfrm>
          <a:prstGeom prst="rect">
            <a:avLst/>
          </a:prstGeom>
          <a:noFill/>
          <a:ln w="9525">
            <a:noFill/>
            <a:miter lim="800000"/>
            <a:headEnd/>
            <a:tailEnd/>
          </a:ln>
        </p:spPr>
      </p:pic>
      <p:pic>
        <p:nvPicPr>
          <p:cNvPr id="54278" name="Picture 4" descr="G:\Research\Google Drive\sen\Experiment\Experiment1_St_29_1_14\Result_and_ppt\Experiment1\dataset1\Comparison\ICME_wmkd6+X3.jpg"/>
          <p:cNvPicPr>
            <a:picLocks noChangeAspect="1" noChangeArrowheads="1"/>
          </p:cNvPicPr>
          <p:nvPr/>
        </p:nvPicPr>
        <p:blipFill>
          <a:blip r:embed="rId4"/>
          <a:srcRect/>
          <a:stretch>
            <a:fillRect/>
          </a:stretch>
        </p:blipFill>
        <p:spPr bwMode="auto">
          <a:xfrm>
            <a:off x="5105400" y="3505200"/>
            <a:ext cx="3168650" cy="2378075"/>
          </a:xfrm>
          <a:prstGeom prst="rect">
            <a:avLst/>
          </a:prstGeom>
          <a:noFill/>
          <a:ln w="9525">
            <a:noFill/>
            <a:miter lim="800000"/>
            <a:headEnd/>
            <a:tailEnd/>
          </a:ln>
        </p:spPr>
      </p:pic>
      <p:pic>
        <p:nvPicPr>
          <p:cNvPr id="54279" name="Picture 3" descr="G:\Research\Google Drive\sen\Experiment\Experiment1_St_29_1_14\Result_and_ppt\Experiment1\dataset1\6.jpg"/>
          <p:cNvPicPr>
            <a:picLocks noChangeAspect="1" noChangeArrowheads="1"/>
          </p:cNvPicPr>
          <p:nvPr/>
        </p:nvPicPr>
        <p:blipFill>
          <a:blip r:embed="rId5"/>
          <a:srcRect/>
          <a:stretch>
            <a:fillRect/>
          </a:stretch>
        </p:blipFill>
        <p:spPr bwMode="auto">
          <a:xfrm>
            <a:off x="1752600" y="838200"/>
            <a:ext cx="3168650" cy="2378075"/>
          </a:xfrm>
          <a:prstGeom prst="rect">
            <a:avLst/>
          </a:prstGeom>
          <a:noFill/>
          <a:ln w="9525">
            <a:noFill/>
            <a:miter lim="800000"/>
            <a:headEnd/>
            <a:tailEnd/>
          </a:ln>
        </p:spPr>
      </p:pic>
      <p:sp>
        <p:nvSpPr>
          <p:cNvPr id="54280" name="TextBox 11"/>
          <p:cNvSpPr txBox="1">
            <a:spLocks noChangeArrowheads="1"/>
          </p:cNvSpPr>
          <p:nvPr/>
        </p:nvSpPr>
        <p:spPr bwMode="auto">
          <a:xfrm>
            <a:off x="1752600" y="0"/>
            <a:ext cx="8382000" cy="830263"/>
          </a:xfrm>
          <a:prstGeom prst="rect">
            <a:avLst/>
          </a:prstGeom>
          <a:noFill/>
          <a:ln w="9525">
            <a:noFill/>
            <a:miter lim="800000"/>
            <a:headEnd/>
            <a:tailEnd/>
          </a:ln>
        </p:spPr>
        <p:txBody>
          <a:bodyPr>
            <a:spAutoFit/>
          </a:bodyPr>
          <a:lstStyle/>
          <a:p>
            <a:pPr algn="just" eaLnBrk="1" hangingPunct="1"/>
            <a:r>
              <a:rPr lang="en-US" altLang="en-US" sz="2400">
                <a:solidFill>
                  <a:srgbClr val="0070C0"/>
                </a:solidFill>
              </a:rPr>
              <a:t>Experiments:  Comparison of three methods for finding watermarking positions</a:t>
            </a:r>
          </a:p>
        </p:txBody>
      </p:sp>
      <p:sp>
        <p:nvSpPr>
          <p:cNvPr id="54281" name="TextBox 12"/>
          <p:cNvSpPr txBox="1">
            <a:spLocks noChangeArrowheads="1"/>
          </p:cNvSpPr>
          <p:nvPr/>
        </p:nvSpPr>
        <p:spPr bwMode="auto">
          <a:xfrm>
            <a:off x="2895600" y="3200400"/>
            <a:ext cx="466725" cy="369888"/>
          </a:xfrm>
          <a:prstGeom prst="rect">
            <a:avLst/>
          </a:prstGeom>
          <a:noFill/>
          <a:ln w="9525">
            <a:noFill/>
            <a:miter lim="800000"/>
            <a:headEnd/>
            <a:tailEnd/>
          </a:ln>
        </p:spPr>
        <p:txBody>
          <a:bodyPr wrap="none">
            <a:spAutoFit/>
          </a:bodyPr>
          <a:lstStyle/>
          <a:p>
            <a:pPr eaLnBrk="1" hangingPunct="1"/>
            <a:r>
              <a:rPr lang="en-US" altLang="en-US"/>
              <a:t>(a)</a:t>
            </a:r>
          </a:p>
        </p:txBody>
      </p:sp>
      <p:sp>
        <p:nvSpPr>
          <p:cNvPr id="54282" name="TextBox 13"/>
          <p:cNvSpPr txBox="1">
            <a:spLocks noChangeArrowheads="1"/>
          </p:cNvSpPr>
          <p:nvPr/>
        </p:nvSpPr>
        <p:spPr bwMode="auto">
          <a:xfrm>
            <a:off x="6238875" y="3200400"/>
            <a:ext cx="466725" cy="369888"/>
          </a:xfrm>
          <a:prstGeom prst="rect">
            <a:avLst/>
          </a:prstGeom>
          <a:noFill/>
          <a:ln w="9525">
            <a:noFill/>
            <a:miter lim="800000"/>
            <a:headEnd/>
            <a:tailEnd/>
          </a:ln>
        </p:spPr>
        <p:txBody>
          <a:bodyPr wrap="none">
            <a:spAutoFit/>
          </a:bodyPr>
          <a:lstStyle/>
          <a:p>
            <a:pPr eaLnBrk="1" hangingPunct="1"/>
            <a:r>
              <a:rPr lang="en-US" altLang="en-US"/>
              <a:t>(b)</a:t>
            </a:r>
          </a:p>
        </p:txBody>
      </p:sp>
      <p:sp>
        <p:nvSpPr>
          <p:cNvPr id="54283" name="TextBox 14"/>
          <p:cNvSpPr txBox="1">
            <a:spLocks noChangeArrowheads="1"/>
          </p:cNvSpPr>
          <p:nvPr/>
        </p:nvSpPr>
        <p:spPr bwMode="auto">
          <a:xfrm>
            <a:off x="3114675" y="5954713"/>
            <a:ext cx="454025" cy="369887"/>
          </a:xfrm>
          <a:prstGeom prst="rect">
            <a:avLst/>
          </a:prstGeom>
          <a:noFill/>
          <a:ln w="9525">
            <a:noFill/>
            <a:miter lim="800000"/>
            <a:headEnd/>
            <a:tailEnd/>
          </a:ln>
        </p:spPr>
        <p:txBody>
          <a:bodyPr wrap="none">
            <a:spAutoFit/>
          </a:bodyPr>
          <a:lstStyle/>
          <a:p>
            <a:pPr eaLnBrk="1" hangingPunct="1"/>
            <a:r>
              <a:rPr lang="en-US" altLang="en-US"/>
              <a:t>(c)</a:t>
            </a:r>
          </a:p>
        </p:txBody>
      </p:sp>
      <p:sp>
        <p:nvSpPr>
          <p:cNvPr id="54284" name="TextBox 15"/>
          <p:cNvSpPr txBox="1">
            <a:spLocks noChangeArrowheads="1"/>
          </p:cNvSpPr>
          <p:nvPr/>
        </p:nvSpPr>
        <p:spPr bwMode="auto">
          <a:xfrm>
            <a:off x="6096000" y="5943600"/>
            <a:ext cx="471488" cy="369888"/>
          </a:xfrm>
          <a:prstGeom prst="rect">
            <a:avLst/>
          </a:prstGeom>
          <a:noFill/>
          <a:ln w="9525">
            <a:noFill/>
            <a:miter lim="800000"/>
            <a:headEnd/>
            <a:tailEnd/>
          </a:ln>
        </p:spPr>
        <p:txBody>
          <a:bodyPr wrap="none">
            <a:spAutoFit/>
          </a:bodyPr>
          <a:lstStyle/>
          <a:p>
            <a:pPr eaLnBrk="1" hangingPunct="1"/>
            <a:r>
              <a:rPr lang="en-US" altLang="en-US"/>
              <a:t>(d)</a:t>
            </a:r>
          </a:p>
        </p:txBody>
      </p:sp>
      <p:sp>
        <p:nvSpPr>
          <p:cNvPr id="54285" name="TextBox 16"/>
          <p:cNvSpPr txBox="1">
            <a:spLocks noChangeArrowheads="1"/>
          </p:cNvSpPr>
          <p:nvPr/>
        </p:nvSpPr>
        <p:spPr bwMode="auto">
          <a:xfrm>
            <a:off x="8305800" y="1143000"/>
            <a:ext cx="1981200" cy="1754188"/>
          </a:xfrm>
          <a:prstGeom prst="rect">
            <a:avLst/>
          </a:prstGeom>
          <a:noFill/>
          <a:ln w="9525">
            <a:noFill/>
            <a:miter lim="800000"/>
            <a:headEnd/>
            <a:tailEnd/>
          </a:ln>
        </p:spPr>
        <p:txBody>
          <a:bodyPr>
            <a:spAutoFit/>
          </a:bodyPr>
          <a:lstStyle/>
          <a:p>
            <a:pPr eaLnBrk="1" hangingPunct="1"/>
            <a:r>
              <a:rPr lang="en-US" altLang="en-US"/>
              <a:t>(a) Original image. 511X681 pixels. (b) Eye fixation density. (c) Saliency (d) Variance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2"/>
          <p:cNvSpPr>
            <a:spLocks noGrp="1"/>
          </p:cNvSpPr>
          <p:nvPr>
            <p:ph type="title"/>
          </p:nvPr>
        </p:nvSpPr>
        <p:spPr>
          <a:xfrm>
            <a:off x="1704975" y="203200"/>
            <a:ext cx="7042150" cy="554038"/>
          </a:xfrm>
        </p:spPr>
        <p:txBody>
          <a:bodyPr/>
          <a:lstStyle/>
          <a:p>
            <a:endParaRPr lang="en-US" altLang="en-US" smtClean="0"/>
          </a:p>
        </p:txBody>
      </p:sp>
      <p:sp>
        <p:nvSpPr>
          <p:cNvPr id="55299" name="Content Placeholder 13"/>
          <p:cNvSpPr>
            <a:spLocks noGrp="1"/>
          </p:cNvSpPr>
          <p:nvPr>
            <p:ph sz="half" idx="2"/>
          </p:nvPr>
        </p:nvSpPr>
        <p:spPr>
          <a:xfrm>
            <a:off x="1704975" y="1174750"/>
            <a:ext cx="8767763" cy="5222875"/>
          </a:xfrm>
        </p:spPr>
        <p:txBody>
          <a:bodyPr/>
          <a:lstStyle/>
          <a:p>
            <a:endParaRPr lang="en-US" altLang="en-US" smtClean="0"/>
          </a:p>
        </p:txBody>
      </p:sp>
      <p:sp>
        <p:nvSpPr>
          <p:cNvPr id="55300" name="TextBox 11"/>
          <p:cNvSpPr txBox="1">
            <a:spLocks noChangeArrowheads="1"/>
          </p:cNvSpPr>
          <p:nvPr/>
        </p:nvSpPr>
        <p:spPr bwMode="auto">
          <a:xfrm>
            <a:off x="1752600" y="0"/>
            <a:ext cx="8382000" cy="830263"/>
          </a:xfrm>
          <a:prstGeom prst="rect">
            <a:avLst/>
          </a:prstGeom>
          <a:noFill/>
          <a:ln w="9525">
            <a:noFill/>
            <a:miter lim="800000"/>
            <a:headEnd/>
            <a:tailEnd/>
          </a:ln>
        </p:spPr>
        <p:txBody>
          <a:bodyPr>
            <a:spAutoFit/>
          </a:bodyPr>
          <a:lstStyle/>
          <a:p>
            <a:pPr algn="just" eaLnBrk="1" hangingPunct="1"/>
            <a:r>
              <a:rPr lang="en-US" altLang="en-US" sz="2400">
                <a:solidFill>
                  <a:srgbClr val="0070C0"/>
                </a:solidFill>
              </a:rPr>
              <a:t>Experiments:  Comparison of three methods for finding watermarking positions</a:t>
            </a:r>
          </a:p>
        </p:txBody>
      </p:sp>
      <p:sp>
        <p:nvSpPr>
          <p:cNvPr id="55301" name="TextBox 12"/>
          <p:cNvSpPr txBox="1">
            <a:spLocks noChangeArrowheads="1"/>
          </p:cNvSpPr>
          <p:nvPr/>
        </p:nvSpPr>
        <p:spPr bwMode="auto">
          <a:xfrm>
            <a:off x="2895600" y="3200400"/>
            <a:ext cx="466725" cy="369888"/>
          </a:xfrm>
          <a:prstGeom prst="rect">
            <a:avLst/>
          </a:prstGeom>
          <a:noFill/>
          <a:ln w="9525">
            <a:noFill/>
            <a:miter lim="800000"/>
            <a:headEnd/>
            <a:tailEnd/>
          </a:ln>
        </p:spPr>
        <p:txBody>
          <a:bodyPr wrap="none">
            <a:spAutoFit/>
          </a:bodyPr>
          <a:lstStyle/>
          <a:p>
            <a:pPr eaLnBrk="1" hangingPunct="1"/>
            <a:r>
              <a:rPr lang="en-US" altLang="en-US"/>
              <a:t>(a)</a:t>
            </a:r>
          </a:p>
        </p:txBody>
      </p:sp>
      <p:sp>
        <p:nvSpPr>
          <p:cNvPr id="55302" name="TextBox 13"/>
          <p:cNvSpPr txBox="1">
            <a:spLocks noChangeArrowheads="1"/>
          </p:cNvSpPr>
          <p:nvPr/>
        </p:nvSpPr>
        <p:spPr bwMode="auto">
          <a:xfrm>
            <a:off x="6238875" y="3200400"/>
            <a:ext cx="466725" cy="369888"/>
          </a:xfrm>
          <a:prstGeom prst="rect">
            <a:avLst/>
          </a:prstGeom>
          <a:noFill/>
          <a:ln w="9525">
            <a:noFill/>
            <a:miter lim="800000"/>
            <a:headEnd/>
            <a:tailEnd/>
          </a:ln>
        </p:spPr>
        <p:txBody>
          <a:bodyPr wrap="none">
            <a:spAutoFit/>
          </a:bodyPr>
          <a:lstStyle/>
          <a:p>
            <a:pPr eaLnBrk="1" hangingPunct="1"/>
            <a:r>
              <a:rPr lang="en-US" altLang="en-US"/>
              <a:t>(b)</a:t>
            </a:r>
          </a:p>
        </p:txBody>
      </p:sp>
      <p:sp>
        <p:nvSpPr>
          <p:cNvPr id="55303" name="TextBox 14"/>
          <p:cNvSpPr txBox="1">
            <a:spLocks noChangeArrowheads="1"/>
          </p:cNvSpPr>
          <p:nvPr/>
        </p:nvSpPr>
        <p:spPr bwMode="auto">
          <a:xfrm>
            <a:off x="3114675" y="5954713"/>
            <a:ext cx="454025" cy="369887"/>
          </a:xfrm>
          <a:prstGeom prst="rect">
            <a:avLst/>
          </a:prstGeom>
          <a:noFill/>
          <a:ln w="9525">
            <a:noFill/>
            <a:miter lim="800000"/>
            <a:headEnd/>
            <a:tailEnd/>
          </a:ln>
        </p:spPr>
        <p:txBody>
          <a:bodyPr wrap="none">
            <a:spAutoFit/>
          </a:bodyPr>
          <a:lstStyle/>
          <a:p>
            <a:pPr eaLnBrk="1" hangingPunct="1"/>
            <a:r>
              <a:rPr lang="en-US" altLang="en-US"/>
              <a:t>(c)</a:t>
            </a:r>
          </a:p>
        </p:txBody>
      </p:sp>
      <p:sp>
        <p:nvSpPr>
          <p:cNvPr id="55304" name="TextBox 15"/>
          <p:cNvSpPr txBox="1">
            <a:spLocks noChangeArrowheads="1"/>
          </p:cNvSpPr>
          <p:nvPr/>
        </p:nvSpPr>
        <p:spPr bwMode="auto">
          <a:xfrm>
            <a:off x="6096000" y="5943600"/>
            <a:ext cx="471488" cy="369888"/>
          </a:xfrm>
          <a:prstGeom prst="rect">
            <a:avLst/>
          </a:prstGeom>
          <a:noFill/>
          <a:ln w="9525">
            <a:noFill/>
            <a:miter lim="800000"/>
            <a:headEnd/>
            <a:tailEnd/>
          </a:ln>
        </p:spPr>
        <p:txBody>
          <a:bodyPr wrap="none">
            <a:spAutoFit/>
          </a:bodyPr>
          <a:lstStyle/>
          <a:p>
            <a:pPr eaLnBrk="1" hangingPunct="1"/>
            <a:r>
              <a:rPr lang="en-US" altLang="en-US"/>
              <a:t>(d)</a:t>
            </a:r>
          </a:p>
        </p:txBody>
      </p:sp>
      <p:sp>
        <p:nvSpPr>
          <p:cNvPr id="55305" name="TextBox 16"/>
          <p:cNvSpPr txBox="1">
            <a:spLocks noChangeArrowheads="1"/>
          </p:cNvSpPr>
          <p:nvPr/>
        </p:nvSpPr>
        <p:spPr bwMode="auto">
          <a:xfrm>
            <a:off x="8305800" y="1143000"/>
            <a:ext cx="1981200" cy="1754188"/>
          </a:xfrm>
          <a:prstGeom prst="rect">
            <a:avLst/>
          </a:prstGeom>
          <a:noFill/>
          <a:ln w="9525">
            <a:noFill/>
            <a:miter lim="800000"/>
            <a:headEnd/>
            <a:tailEnd/>
          </a:ln>
        </p:spPr>
        <p:txBody>
          <a:bodyPr>
            <a:spAutoFit/>
          </a:bodyPr>
          <a:lstStyle/>
          <a:p>
            <a:pPr eaLnBrk="1" hangingPunct="1"/>
            <a:r>
              <a:rPr lang="en-US" altLang="en-US"/>
              <a:t>(a) Original image. 511X681 pixels. (b) Eye fixation density. (c) Saliency (d) Variance</a:t>
            </a:r>
          </a:p>
        </p:txBody>
      </p:sp>
      <p:pic>
        <p:nvPicPr>
          <p:cNvPr id="55306" name="Picture 2" descr="G:\Research\Google Drive\sen\Experiment\Experiment1_St_29_1_14\Result_and_ppt\Experiment1\dataset1\11.jpg"/>
          <p:cNvPicPr>
            <a:picLocks noChangeAspect="1" noChangeArrowheads="1"/>
          </p:cNvPicPr>
          <p:nvPr/>
        </p:nvPicPr>
        <p:blipFill>
          <a:blip r:embed="rId2"/>
          <a:srcRect/>
          <a:stretch>
            <a:fillRect/>
          </a:stretch>
        </p:blipFill>
        <p:spPr bwMode="auto">
          <a:xfrm>
            <a:off x="1752600" y="838200"/>
            <a:ext cx="3168650" cy="2378075"/>
          </a:xfrm>
          <a:prstGeom prst="rect">
            <a:avLst/>
          </a:prstGeom>
          <a:noFill/>
          <a:ln w="9525">
            <a:noFill/>
            <a:miter lim="800000"/>
            <a:headEnd/>
            <a:tailEnd/>
          </a:ln>
        </p:spPr>
      </p:pic>
      <p:pic>
        <p:nvPicPr>
          <p:cNvPr id="55307" name="Picture 3" descr="G:\Research\Google Drive\sen\Experiment\Experiment1_St_29_1_14\Result_and_ppt\Experiment1\dataset1\Eye_Tracking\11+X5\wmkd11+X5.jpg"/>
          <p:cNvPicPr>
            <a:picLocks noChangeAspect="1" noChangeArrowheads="1"/>
          </p:cNvPicPr>
          <p:nvPr/>
        </p:nvPicPr>
        <p:blipFill>
          <a:blip r:embed="rId3"/>
          <a:srcRect/>
          <a:stretch>
            <a:fillRect/>
          </a:stretch>
        </p:blipFill>
        <p:spPr bwMode="auto">
          <a:xfrm>
            <a:off x="5060950" y="838200"/>
            <a:ext cx="3168650" cy="2378075"/>
          </a:xfrm>
          <a:prstGeom prst="rect">
            <a:avLst/>
          </a:prstGeom>
          <a:noFill/>
          <a:ln w="9525">
            <a:noFill/>
            <a:miter lim="800000"/>
            <a:headEnd/>
            <a:tailEnd/>
          </a:ln>
        </p:spPr>
      </p:pic>
      <p:pic>
        <p:nvPicPr>
          <p:cNvPr id="55308" name="Picture 4" descr="G:\Research\Google Drive\sen\Experiment\Experiment1_St_29_1_14\Result_and_ppt\Experiment1\dataset1\Saliency\11+X4\wmkd11+X5.jpg"/>
          <p:cNvPicPr>
            <a:picLocks noChangeAspect="1" noChangeArrowheads="1"/>
          </p:cNvPicPr>
          <p:nvPr/>
        </p:nvPicPr>
        <p:blipFill>
          <a:blip r:embed="rId4"/>
          <a:srcRect/>
          <a:stretch>
            <a:fillRect/>
          </a:stretch>
        </p:blipFill>
        <p:spPr bwMode="auto">
          <a:xfrm>
            <a:off x="1752600" y="3565525"/>
            <a:ext cx="3168650" cy="2378075"/>
          </a:xfrm>
          <a:prstGeom prst="rect">
            <a:avLst/>
          </a:prstGeom>
          <a:noFill/>
          <a:ln w="9525">
            <a:noFill/>
            <a:miter lim="800000"/>
            <a:headEnd/>
            <a:tailEnd/>
          </a:ln>
        </p:spPr>
      </p:pic>
      <p:pic>
        <p:nvPicPr>
          <p:cNvPr id="55309" name="Picture 5" descr="G:\Research\Google Drive\sen\Experiment\Experiment1_St_29_1_14\Result_and_ppt\Experiment1\dataset1\ICME_2004\11+X5\wmkd11+X5.jpg"/>
          <p:cNvPicPr>
            <a:picLocks noChangeAspect="1" noChangeArrowheads="1"/>
          </p:cNvPicPr>
          <p:nvPr/>
        </p:nvPicPr>
        <p:blipFill>
          <a:blip r:embed="rId5"/>
          <a:srcRect/>
          <a:stretch>
            <a:fillRect/>
          </a:stretch>
        </p:blipFill>
        <p:spPr bwMode="auto">
          <a:xfrm>
            <a:off x="5105400" y="3505200"/>
            <a:ext cx="3168650" cy="237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5"/>
          <p:cNvSpPr>
            <a:spLocks noGrp="1"/>
          </p:cNvSpPr>
          <p:nvPr>
            <p:ph type="title"/>
          </p:nvPr>
        </p:nvSpPr>
        <p:spPr>
          <a:xfrm>
            <a:off x="1704975" y="203200"/>
            <a:ext cx="7042150" cy="554038"/>
          </a:xfrm>
        </p:spPr>
        <p:txBody>
          <a:bodyPr/>
          <a:lstStyle/>
          <a:p>
            <a:endParaRPr lang="en-US" altLang="en-US" smtClean="0"/>
          </a:p>
        </p:txBody>
      </p:sp>
      <p:sp>
        <p:nvSpPr>
          <p:cNvPr id="56323" name="Content Placeholder 6"/>
          <p:cNvSpPr>
            <a:spLocks noGrp="1"/>
          </p:cNvSpPr>
          <p:nvPr>
            <p:ph sz="half" idx="2"/>
          </p:nvPr>
        </p:nvSpPr>
        <p:spPr>
          <a:xfrm>
            <a:off x="1704975" y="1174750"/>
            <a:ext cx="8767763" cy="5222875"/>
          </a:xfrm>
        </p:spPr>
        <p:txBody>
          <a:bodyPr/>
          <a:lstStyle/>
          <a:p>
            <a:endParaRPr lang="en-US" altLang="en-US" smtClean="0"/>
          </a:p>
        </p:txBody>
      </p:sp>
      <p:sp>
        <p:nvSpPr>
          <p:cNvPr id="56324" name="TextBox 5"/>
          <p:cNvSpPr txBox="1">
            <a:spLocks noChangeArrowheads="1"/>
          </p:cNvSpPr>
          <p:nvPr/>
        </p:nvSpPr>
        <p:spPr bwMode="auto">
          <a:xfrm>
            <a:off x="1600200" y="76200"/>
            <a:ext cx="8991600" cy="954088"/>
          </a:xfrm>
          <a:prstGeom prst="rect">
            <a:avLst/>
          </a:prstGeom>
          <a:noFill/>
          <a:ln w="9525">
            <a:noFill/>
            <a:miter lim="800000"/>
            <a:headEnd/>
            <a:tailEnd/>
          </a:ln>
        </p:spPr>
        <p:txBody>
          <a:bodyPr>
            <a:spAutoFit/>
          </a:bodyPr>
          <a:lstStyle/>
          <a:p>
            <a:pPr eaLnBrk="1" hangingPunct="1"/>
            <a:r>
              <a:rPr lang="en-US" altLang="en-US" sz="2800">
                <a:solidFill>
                  <a:srgbClr val="0070C0"/>
                </a:solidFill>
              </a:rPr>
              <a:t>Experiments: Visibility of watermark changes with respect to significance details in images.</a:t>
            </a:r>
          </a:p>
        </p:txBody>
      </p:sp>
      <p:pic>
        <p:nvPicPr>
          <p:cNvPr id="56325" name="Picture 3" descr="G:\Research\Google Drive\sen\Experiment\Experiment1_St_29_1_14\Result_and_ppt\Experiment1\dataset1\Comparison\saliency_wmkd6+X3.jpg"/>
          <p:cNvPicPr>
            <a:picLocks noChangeAspect="1" noChangeArrowheads="1"/>
          </p:cNvPicPr>
          <p:nvPr/>
        </p:nvPicPr>
        <p:blipFill>
          <a:blip r:embed="rId2"/>
          <a:srcRect/>
          <a:stretch>
            <a:fillRect/>
          </a:stretch>
        </p:blipFill>
        <p:spPr bwMode="auto">
          <a:xfrm>
            <a:off x="1677988" y="1600200"/>
            <a:ext cx="4265612" cy="3200400"/>
          </a:xfrm>
          <a:prstGeom prst="rect">
            <a:avLst/>
          </a:prstGeom>
          <a:noFill/>
          <a:ln w="9525">
            <a:noFill/>
            <a:miter lim="800000"/>
            <a:headEnd/>
            <a:tailEnd/>
          </a:ln>
        </p:spPr>
      </p:pic>
      <p:pic>
        <p:nvPicPr>
          <p:cNvPr id="56326" name="Picture 4" descr="G:\Research\Google Drive\sen\Experiment\Experiment1_St_29_1_14\Result_and_ppt\Experiment1\dataset1\Saliency\11+X4\wmkd11+X5.jpg"/>
          <p:cNvPicPr>
            <a:picLocks noChangeAspect="1" noChangeArrowheads="1"/>
          </p:cNvPicPr>
          <p:nvPr/>
        </p:nvPicPr>
        <p:blipFill>
          <a:blip r:embed="rId3"/>
          <a:srcRect/>
          <a:stretch>
            <a:fillRect/>
          </a:stretch>
        </p:blipFill>
        <p:spPr bwMode="auto">
          <a:xfrm>
            <a:off x="6019800" y="1600200"/>
            <a:ext cx="4265613"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0"/>
          <p:cNvSpPr>
            <a:spLocks noGrp="1"/>
          </p:cNvSpPr>
          <p:nvPr>
            <p:ph type="title"/>
          </p:nvPr>
        </p:nvSpPr>
        <p:spPr>
          <a:xfrm>
            <a:off x="1704975" y="203200"/>
            <a:ext cx="7042150" cy="554038"/>
          </a:xfrm>
        </p:spPr>
        <p:txBody>
          <a:bodyPr/>
          <a:lstStyle/>
          <a:p>
            <a:endParaRPr lang="en-US" altLang="en-US" smtClean="0"/>
          </a:p>
        </p:txBody>
      </p:sp>
      <p:sp>
        <p:nvSpPr>
          <p:cNvPr id="57347" name="Content Placeholder 11"/>
          <p:cNvSpPr>
            <a:spLocks noGrp="1"/>
          </p:cNvSpPr>
          <p:nvPr>
            <p:ph sz="half" idx="2"/>
          </p:nvPr>
        </p:nvSpPr>
        <p:spPr>
          <a:xfrm>
            <a:off x="1704975" y="1174750"/>
            <a:ext cx="8767763" cy="5222875"/>
          </a:xfrm>
        </p:spPr>
        <p:txBody>
          <a:bodyPr/>
          <a:lstStyle/>
          <a:p>
            <a:endParaRPr lang="en-US" altLang="en-US" smtClean="0"/>
          </a:p>
        </p:txBody>
      </p:sp>
      <p:sp>
        <p:nvSpPr>
          <p:cNvPr id="57348" name="TextBox 3"/>
          <p:cNvSpPr txBox="1">
            <a:spLocks noChangeArrowheads="1"/>
          </p:cNvSpPr>
          <p:nvPr/>
        </p:nvSpPr>
        <p:spPr bwMode="auto">
          <a:xfrm>
            <a:off x="1828800" y="76200"/>
            <a:ext cx="82296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More sample results. Watermarking positions are found using visual saliency.</a:t>
            </a:r>
          </a:p>
        </p:txBody>
      </p:sp>
      <p:pic>
        <p:nvPicPr>
          <p:cNvPr id="57349" name="Picture 3" descr="G:\Research\Google Drive\sen\Experiment\Experiment1_St_29_1_14\Result_and_ppt\Experiment1\dataset2\proposed\Wmkd9.tif"/>
          <p:cNvPicPr>
            <a:picLocks noChangeAspect="1" noChangeArrowheads="1"/>
          </p:cNvPicPr>
          <p:nvPr/>
        </p:nvPicPr>
        <p:blipFill>
          <a:blip r:embed="rId2"/>
          <a:srcRect/>
          <a:stretch>
            <a:fillRect/>
          </a:stretch>
        </p:blipFill>
        <p:spPr bwMode="auto">
          <a:xfrm>
            <a:off x="1828800" y="3505200"/>
            <a:ext cx="2933700" cy="1828800"/>
          </a:xfrm>
          <a:prstGeom prst="rect">
            <a:avLst/>
          </a:prstGeom>
          <a:noFill/>
          <a:ln w="9525">
            <a:noFill/>
            <a:miter lim="800000"/>
            <a:headEnd/>
            <a:tailEnd/>
          </a:ln>
        </p:spPr>
      </p:pic>
      <p:pic>
        <p:nvPicPr>
          <p:cNvPr id="57350" name="Picture 4" descr="G:\Research\Google Drive\sen\Experiment\Experiment1_St_29_1_14\Result_and_ppt\Experiment1\dataset2\proposed\Wmkd11.tif"/>
          <p:cNvPicPr>
            <a:picLocks noChangeAspect="1" noChangeArrowheads="1"/>
          </p:cNvPicPr>
          <p:nvPr/>
        </p:nvPicPr>
        <p:blipFill>
          <a:blip r:embed="rId3"/>
          <a:srcRect/>
          <a:stretch>
            <a:fillRect/>
          </a:stretch>
        </p:blipFill>
        <p:spPr bwMode="auto">
          <a:xfrm>
            <a:off x="5029200" y="1219200"/>
            <a:ext cx="2933700" cy="1828800"/>
          </a:xfrm>
          <a:prstGeom prst="rect">
            <a:avLst/>
          </a:prstGeom>
          <a:noFill/>
          <a:ln w="9525">
            <a:noFill/>
            <a:miter lim="800000"/>
            <a:headEnd/>
            <a:tailEnd/>
          </a:ln>
        </p:spPr>
      </p:pic>
      <p:sp>
        <p:nvSpPr>
          <p:cNvPr id="9" name="Rectangle 8"/>
          <p:cNvSpPr/>
          <p:nvPr/>
        </p:nvSpPr>
        <p:spPr>
          <a:xfrm>
            <a:off x="4953000" y="3581400"/>
            <a:ext cx="5105400" cy="2308225"/>
          </a:xfrm>
          <a:prstGeom prst="rect">
            <a:avLst/>
          </a:prstGeom>
        </p:spPr>
        <p:txBody>
          <a:bodyPr>
            <a:spAutoFit/>
          </a:bodyPr>
          <a:lstStyle/>
          <a:p>
            <a:pPr marL="228600" indent="-228600" algn="just" eaLnBrk="1" hangingPunct="1">
              <a:buFontTx/>
              <a:buAutoNum type="alphaLcParenBoth"/>
              <a:defRPr/>
            </a:pPr>
            <a:r>
              <a:rPr lang="en-US" dirty="0"/>
              <a:t>Original image. (b), (c) watermarked images. Observations: </a:t>
            </a:r>
          </a:p>
          <a:p>
            <a:pPr marL="228600" indent="-228600" algn="just" eaLnBrk="1" hangingPunct="1">
              <a:buFontTx/>
              <a:buAutoNum type="alphaLcParenBoth"/>
              <a:defRPr/>
            </a:pPr>
            <a:endParaRPr lang="en-US" dirty="0"/>
          </a:p>
          <a:p>
            <a:pPr marL="285750" indent="-285750" algn="just" eaLnBrk="1" hangingPunct="1">
              <a:buFontTx/>
              <a:buAutoNum type="romanLcParenBoth"/>
              <a:defRPr/>
            </a:pPr>
            <a:r>
              <a:rPr lang="en-US" dirty="0"/>
              <a:t>watermarking position depends on size of watermarks. </a:t>
            </a:r>
          </a:p>
          <a:p>
            <a:pPr marL="285750" indent="-285750" algn="just" eaLnBrk="1" hangingPunct="1">
              <a:buFontTx/>
              <a:buAutoNum type="romanLcParenBoth"/>
              <a:defRPr/>
            </a:pPr>
            <a:endParaRPr lang="en-US" dirty="0"/>
          </a:p>
          <a:p>
            <a:pPr marL="285750" indent="-285750" algn="just" eaLnBrk="1" hangingPunct="1">
              <a:buFontTx/>
              <a:buAutoNum type="romanLcParenBoth"/>
              <a:defRPr/>
            </a:pPr>
            <a:r>
              <a:rPr lang="en-US" dirty="0"/>
              <a:t>visibility of watermarks change with respect to significance level of watermarking positions. </a:t>
            </a:r>
          </a:p>
        </p:txBody>
      </p:sp>
      <p:pic>
        <p:nvPicPr>
          <p:cNvPr id="57352" name="Picture 3" descr="G:\Research\Google Drive\sen\Experiment\Experiment1_St_29_1_14\Result_and_ppt\Experiment1\dataset2\dataset\im1.jpg"/>
          <p:cNvPicPr>
            <a:picLocks noChangeAspect="1" noChangeArrowheads="1"/>
          </p:cNvPicPr>
          <p:nvPr/>
        </p:nvPicPr>
        <p:blipFill>
          <a:blip r:embed="rId4"/>
          <a:srcRect/>
          <a:stretch>
            <a:fillRect/>
          </a:stretch>
        </p:blipFill>
        <p:spPr bwMode="auto">
          <a:xfrm>
            <a:off x="1828800" y="1219200"/>
            <a:ext cx="2933700" cy="1828800"/>
          </a:xfrm>
          <a:prstGeom prst="rect">
            <a:avLst/>
          </a:prstGeom>
          <a:noFill/>
          <a:ln w="9525">
            <a:noFill/>
            <a:miter lim="800000"/>
            <a:headEnd/>
            <a:tailEnd/>
          </a:ln>
        </p:spPr>
      </p:pic>
      <p:sp>
        <p:nvSpPr>
          <p:cNvPr id="57353" name="TextBox 10"/>
          <p:cNvSpPr txBox="1">
            <a:spLocks noChangeArrowheads="1"/>
          </p:cNvSpPr>
          <p:nvPr/>
        </p:nvSpPr>
        <p:spPr bwMode="auto">
          <a:xfrm>
            <a:off x="2667000" y="3048000"/>
            <a:ext cx="685800" cy="369888"/>
          </a:xfrm>
          <a:prstGeom prst="rect">
            <a:avLst/>
          </a:prstGeom>
          <a:noFill/>
          <a:ln w="9525">
            <a:noFill/>
            <a:miter lim="800000"/>
            <a:headEnd/>
            <a:tailEnd/>
          </a:ln>
        </p:spPr>
        <p:txBody>
          <a:bodyPr>
            <a:spAutoFit/>
          </a:bodyPr>
          <a:lstStyle/>
          <a:p>
            <a:pPr eaLnBrk="1" hangingPunct="1"/>
            <a:r>
              <a:rPr lang="en-US" altLang="en-US"/>
              <a:t>(a)</a:t>
            </a:r>
          </a:p>
        </p:txBody>
      </p:sp>
      <p:sp>
        <p:nvSpPr>
          <p:cNvPr id="57354" name="TextBox 11"/>
          <p:cNvSpPr txBox="1">
            <a:spLocks noChangeArrowheads="1"/>
          </p:cNvSpPr>
          <p:nvPr/>
        </p:nvSpPr>
        <p:spPr bwMode="auto">
          <a:xfrm>
            <a:off x="5638800" y="3124200"/>
            <a:ext cx="685800" cy="369888"/>
          </a:xfrm>
          <a:prstGeom prst="rect">
            <a:avLst/>
          </a:prstGeom>
          <a:noFill/>
          <a:ln w="9525">
            <a:noFill/>
            <a:miter lim="800000"/>
            <a:headEnd/>
            <a:tailEnd/>
          </a:ln>
        </p:spPr>
        <p:txBody>
          <a:bodyPr>
            <a:spAutoFit/>
          </a:bodyPr>
          <a:lstStyle/>
          <a:p>
            <a:pPr eaLnBrk="1" hangingPunct="1"/>
            <a:r>
              <a:rPr lang="en-US" altLang="en-US"/>
              <a:t>(b)</a:t>
            </a:r>
          </a:p>
        </p:txBody>
      </p:sp>
      <p:sp>
        <p:nvSpPr>
          <p:cNvPr id="57355" name="TextBox 12"/>
          <p:cNvSpPr txBox="1">
            <a:spLocks noChangeArrowheads="1"/>
          </p:cNvSpPr>
          <p:nvPr/>
        </p:nvSpPr>
        <p:spPr bwMode="auto">
          <a:xfrm>
            <a:off x="2590800" y="5486400"/>
            <a:ext cx="685800" cy="369888"/>
          </a:xfrm>
          <a:prstGeom prst="rect">
            <a:avLst/>
          </a:prstGeom>
          <a:noFill/>
          <a:ln w="9525">
            <a:noFill/>
            <a:miter lim="800000"/>
            <a:headEnd/>
            <a:tailEnd/>
          </a:ln>
        </p:spPr>
        <p:txBody>
          <a:bodyPr>
            <a:spAutoFit/>
          </a:bodyPr>
          <a:lstStyle/>
          <a:p>
            <a:pPr eaLnBrk="1" hangingPunct="1"/>
            <a:r>
              <a:rPr lang="en-US" altLang="en-US"/>
              <a:t>(c)</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0"/>
          <p:cNvSpPr>
            <a:spLocks noGrp="1"/>
          </p:cNvSpPr>
          <p:nvPr>
            <p:ph type="title"/>
          </p:nvPr>
        </p:nvSpPr>
        <p:spPr>
          <a:xfrm>
            <a:off x="1704975" y="203200"/>
            <a:ext cx="7042150" cy="554038"/>
          </a:xfrm>
        </p:spPr>
        <p:txBody>
          <a:bodyPr/>
          <a:lstStyle/>
          <a:p>
            <a:endParaRPr lang="en-US" altLang="en-US" smtClean="0"/>
          </a:p>
        </p:txBody>
      </p:sp>
      <p:sp>
        <p:nvSpPr>
          <p:cNvPr id="58371" name="Content Placeholder 11"/>
          <p:cNvSpPr>
            <a:spLocks noGrp="1"/>
          </p:cNvSpPr>
          <p:nvPr>
            <p:ph sz="half" idx="2"/>
          </p:nvPr>
        </p:nvSpPr>
        <p:spPr>
          <a:xfrm>
            <a:off x="1704975" y="1174750"/>
            <a:ext cx="8767763" cy="5222875"/>
          </a:xfrm>
        </p:spPr>
        <p:txBody>
          <a:bodyPr/>
          <a:lstStyle/>
          <a:p>
            <a:endParaRPr lang="en-US" altLang="en-US" smtClean="0"/>
          </a:p>
        </p:txBody>
      </p:sp>
      <p:pic>
        <p:nvPicPr>
          <p:cNvPr id="58372" name="Picture 2" descr="G:\Research\Google Drive\sen\Experiment\Experiment1_St_29_1_14\Result_and_ppt\Experiment1\dataset2\proposed\Wmkd21.tif"/>
          <p:cNvPicPr>
            <a:picLocks noChangeAspect="1" noChangeArrowheads="1"/>
          </p:cNvPicPr>
          <p:nvPr/>
        </p:nvPicPr>
        <p:blipFill>
          <a:blip r:embed="rId2"/>
          <a:srcRect/>
          <a:stretch>
            <a:fillRect/>
          </a:stretch>
        </p:blipFill>
        <p:spPr bwMode="auto">
          <a:xfrm>
            <a:off x="5486400" y="990600"/>
            <a:ext cx="3303588" cy="1828800"/>
          </a:xfrm>
          <a:prstGeom prst="rect">
            <a:avLst/>
          </a:prstGeom>
          <a:noFill/>
          <a:ln w="9525">
            <a:noFill/>
            <a:miter lim="800000"/>
            <a:headEnd/>
            <a:tailEnd/>
          </a:ln>
        </p:spPr>
      </p:pic>
      <p:pic>
        <p:nvPicPr>
          <p:cNvPr id="58373" name="Picture 5" descr="G:\Research\Google Drive\sen\Experiment\Experiment1_St_29_1_14\Result_and_ppt\Experiment1\dataset2\proposed\Wmkd20.tif"/>
          <p:cNvPicPr>
            <a:picLocks noChangeAspect="1" noChangeArrowheads="1"/>
          </p:cNvPicPr>
          <p:nvPr/>
        </p:nvPicPr>
        <p:blipFill>
          <a:blip r:embed="rId3"/>
          <a:srcRect/>
          <a:stretch>
            <a:fillRect/>
          </a:stretch>
        </p:blipFill>
        <p:spPr bwMode="auto">
          <a:xfrm>
            <a:off x="5486400" y="2971800"/>
            <a:ext cx="3300413" cy="1974850"/>
          </a:xfrm>
          <a:prstGeom prst="rect">
            <a:avLst/>
          </a:prstGeom>
          <a:noFill/>
          <a:ln w="9525">
            <a:noFill/>
            <a:miter lim="800000"/>
            <a:headEnd/>
            <a:tailEnd/>
          </a:ln>
        </p:spPr>
      </p:pic>
      <p:sp>
        <p:nvSpPr>
          <p:cNvPr id="58374" name="Rectangle 8"/>
          <p:cNvSpPr>
            <a:spLocks noChangeArrowheads="1"/>
          </p:cNvSpPr>
          <p:nvPr/>
        </p:nvSpPr>
        <p:spPr bwMode="auto">
          <a:xfrm>
            <a:off x="1752600" y="5410200"/>
            <a:ext cx="7772400" cy="830263"/>
          </a:xfrm>
          <a:prstGeom prst="rect">
            <a:avLst/>
          </a:prstGeom>
          <a:noFill/>
          <a:ln w="9525">
            <a:noFill/>
            <a:miter lim="800000"/>
            <a:headEnd/>
            <a:tailEnd/>
          </a:ln>
        </p:spPr>
        <p:txBody>
          <a:bodyPr>
            <a:spAutoFit/>
          </a:bodyPr>
          <a:lstStyle/>
          <a:p>
            <a:pPr algn="just" eaLnBrk="1" hangingPunct="1"/>
            <a:r>
              <a:rPr lang="en-US" altLang="en-US" sz="2400"/>
              <a:t>Visibility of watermarks change with respect to significance level of watermarking positions. </a:t>
            </a:r>
          </a:p>
        </p:txBody>
      </p:sp>
      <p:pic>
        <p:nvPicPr>
          <p:cNvPr id="58375" name="Picture 4" descr="G:\Research\Google Drive\sen\Experiment\Experiment1_St_29_1_14\Result_and_ppt\Experiment1\dataset2\dataset\im4.jpg"/>
          <p:cNvPicPr>
            <a:picLocks noChangeAspect="1" noChangeArrowheads="1"/>
          </p:cNvPicPr>
          <p:nvPr/>
        </p:nvPicPr>
        <p:blipFill>
          <a:blip r:embed="rId4"/>
          <a:srcRect/>
          <a:stretch>
            <a:fillRect/>
          </a:stretch>
        </p:blipFill>
        <p:spPr bwMode="auto">
          <a:xfrm>
            <a:off x="1828800" y="2971800"/>
            <a:ext cx="3300413" cy="1974850"/>
          </a:xfrm>
          <a:prstGeom prst="rect">
            <a:avLst/>
          </a:prstGeom>
          <a:noFill/>
          <a:ln w="9525">
            <a:noFill/>
            <a:miter lim="800000"/>
            <a:headEnd/>
            <a:tailEnd/>
          </a:ln>
        </p:spPr>
      </p:pic>
      <p:pic>
        <p:nvPicPr>
          <p:cNvPr id="58376" name="Picture 5" descr="G:\Research\Google Drive\sen\Experiment\Experiment1_St_29_1_14\Result_and_ppt\Experiment1\dataset2\dataset\im5.JPG"/>
          <p:cNvPicPr>
            <a:picLocks noChangeAspect="1" noChangeArrowheads="1"/>
          </p:cNvPicPr>
          <p:nvPr/>
        </p:nvPicPr>
        <p:blipFill>
          <a:blip r:embed="rId5"/>
          <a:srcRect/>
          <a:stretch>
            <a:fillRect/>
          </a:stretch>
        </p:blipFill>
        <p:spPr bwMode="auto">
          <a:xfrm>
            <a:off x="1828800" y="1066800"/>
            <a:ext cx="3303588" cy="1828800"/>
          </a:xfrm>
          <a:prstGeom prst="rect">
            <a:avLst/>
          </a:prstGeom>
          <a:noFill/>
          <a:ln w="9525">
            <a:noFill/>
            <a:miter lim="800000"/>
            <a:headEnd/>
            <a:tailEnd/>
          </a:ln>
        </p:spPr>
      </p:pic>
      <p:sp>
        <p:nvSpPr>
          <p:cNvPr id="58377" name="TextBox 11"/>
          <p:cNvSpPr txBox="1">
            <a:spLocks noChangeArrowheads="1"/>
          </p:cNvSpPr>
          <p:nvPr/>
        </p:nvSpPr>
        <p:spPr bwMode="auto">
          <a:xfrm>
            <a:off x="1828800" y="76200"/>
            <a:ext cx="82296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More sample results. Watermarking positions are found using visual saliency.</a:t>
            </a:r>
          </a:p>
        </p:txBody>
      </p:sp>
      <p:sp>
        <p:nvSpPr>
          <p:cNvPr id="58378" name="TextBox 12"/>
          <p:cNvSpPr txBox="1">
            <a:spLocks noChangeArrowheads="1"/>
          </p:cNvSpPr>
          <p:nvPr/>
        </p:nvSpPr>
        <p:spPr bwMode="auto">
          <a:xfrm>
            <a:off x="2209800" y="5029200"/>
            <a:ext cx="1981200" cy="369888"/>
          </a:xfrm>
          <a:prstGeom prst="rect">
            <a:avLst/>
          </a:prstGeom>
          <a:noFill/>
          <a:ln w="9525">
            <a:noFill/>
            <a:miter lim="800000"/>
            <a:headEnd/>
            <a:tailEnd/>
          </a:ln>
        </p:spPr>
        <p:txBody>
          <a:bodyPr>
            <a:spAutoFit/>
          </a:bodyPr>
          <a:lstStyle/>
          <a:p>
            <a:pPr eaLnBrk="1" hangingPunct="1"/>
            <a:r>
              <a:rPr lang="en-US" altLang="en-US"/>
              <a:t>Original images</a:t>
            </a:r>
          </a:p>
        </p:txBody>
      </p:sp>
      <p:sp>
        <p:nvSpPr>
          <p:cNvPr id="58379" name="TextBox 13"/>
          <p:cNvSpPr txBox="1">
            <a:spLocks noChangeArrowheads="1"/>
          </p:cNvSpPr>
          <p:nvPr/>
        </p:nvSpPr>
        <p:spPr bwMode="auto">
          <a:xfrm>
            <a:off x="5791200" y="5029200"/>
            <a:ext cx="2667000" cy="369888"/>
          </a:xfrm>
          <a:prstGeom prst="rect">
            <a:avLst/>
          </a:prstGeom>
          <a:noFill/>
          <a:ln w="9525">
            <a:noFill/>
            <a:miter lim="800000"/>
            <a:headEnd/>
            <a:tailEnd/>
          </a:ln>
        </p:spPr>
        <p:txBody>
          <a:bodyPr>
            <a:spAutoFit/>
          </a:bodyPr>
          <a:lstStyle/>
          <a:p>
            <a:pPr eaLnBrk="1" hangingPunct="1"/>
            <a:r>
              <a:rPr lang="en-US" altLang="en-US"/>
              <a:t>Watermarked images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0"/>
          <p:cNvSpPr>
            <a:spLocks noGrp="1"/>
          </p:cNvSpPr>
          <p:nvPr>
            <p:ph type="title"/>
          </p:nvPr>
        </p:nvSpPr>
        <p:spPr>
          <a:xfrm>
            <a:off x="1704975" y="203200"/>
            <a:ext cx="7042150" cy="554038"/>
          </a:xfrm>
        </p:spPr>
        <p:txBody>
          <a:bodyPr/>
          <a:lstStyle/>
          <a:p>
            <a:endParaRPr lang="en-US" altLang="en-US" smtClean="0"/>
          </a:p>
        </p:txBody>
      </p:sp>
      <p:sp>
        <p:nvSpPr>
          <p:cNvPr id="59395" name="Content Placeholder 11"/>
          <p:cNvSpPr>
            <a:spLocks noGrp="1"/>
          </p:cNvSpPr>
          <p:nvPr>
            <p:ph sz="half" idx="2"/>
          </p:nvPr>
        </p:nvSpPr>
        <p:spPr>
          <a:xfrm>
            <a:off x="1704975" y="1174750"/>
            <a:ext cx="8767763" cy="5222875"/>
          </a:xfrm>
        </p:spPr>
        <p:txBody>
          <a:bodyPr/>
          <a:lstStyle/>
          <a:p>
            <a:endParaRPr lang="en-US" altLang="en-US" smtClean="0"/>
          </a:p>
        </p:txBody>
      </p:sp>
      <p:sp>
        <p:nvSpPr>
          <p:cNvPr id="59396" name="TextBox 3"/>
          <p:cNvSpPr txBox="1">
            <a:spLocks noChangeArrowheads="1"/>
          </p:cNvSpPr>
          <p:nvPr/>
        </p:nvSpPr>
        <p:spPr bwMode="auto">
          <a:xfrm>
            <a:off x="1524000" y="76200"/>
            <a:ext cx="87630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Sample result to compare proposed  embedding strategy and embedding strategy [13]</a:t>
            </a:r>
          </a:p>
        </p:txBody>
      </p:sp>
      <p:pic>
        <p:nvPicPr>
          <p:cNvPr id="59397" name="Picture 2" descr="G:\Research\Google Drive\sen\Experiment\Experiment1_St_29_1_14\Result_and_ppt\Experiment2\watermarking_proposed\wmkd8+X4.jpg"/>
          <p:cNvPicPr>
            <a:picLocks noChangeAspect="1" noChangeArrowheads="1"/>
          </p:cNvPicPr>
          <p:nvPr/>
        </p:nvPicPr>
        <p:blipFill>
          <a:blip r:embed="rId2"/>
          <a:srcRect/>
          <a:stretch>
            <a:fillRect/>
          </a:stretch>
        </p:blipFill>
        <p:spPr bwMode="auto">
          <a:xfrm>
            <a:off x="1676400" y="3733800"/>
            <a:ext cx="3168650" cy="2378075"/>
          </a:xfrm>
          <a:prstGeom prst="rect">
            <a:avLst/>
          </a:prstGeom>
          <a:noFill/>
          <a:ln w="9525">
            <a:noFill/>
            <a:miter lim="800000"/>
            <a:headEnd/>
            <a:tailEnd/>
          </a:ln>
        </p:spPr>
      </p:pic>
      <p:pic>
        <p:nvPicPr>
          <p:cNvPr id="59398" name="Picture 3" descr="G:\Research\Google Drive\sen\Experiment\Experiment1_St_29_1_14\Result_and_ppt\Experiment2\watermarking_IEEE2010\wmkd8+X4.jpg"/>
          <p:cNvPicPr>
            <a:picLocks noChangeAspect="1" noChangeArrowheads="1"/>
          </p:cNvPicPr>
          <p:nvPr/>
        </p:nvPicPr>
        <p:blipFill>
          <a:blip r:embed="rId3"/>
          <a:srcRect/>
          <a:stretch>
            <a:fillRect/>
          </a:stretch>
        </p:blipFill>
        <p:spPr bwMode="auto">
          <a:xfrm>
            <a:off x="5029200" y="914400"/>
            <a:ext cx="3168650" cy="2378075"/>
          </a:xfrm>
          <a:prstGeom prst="rect">
            <a:avLst/>
          </a:prstGeom>
          <a:noFill/>
          <a:ln w="9525">
            <a:noFill/>
            <a:miter lim="800000"/>
            <a:headEnd/>
            <a:tailEnd/>
          </a:ln>
        </p:spPr>
      </p:pic>
      <p:pic>
        <p:nvPicPr>
          <p:cNvPr id="59399" name="Picture 4" descr="G:\Research\Google Drive\sen\Experiment\Experiment1_St_29_1_14\Result_and_ppt\Experiment2\dataset\8.jpg"/>
          <p:cNvPicPr>
            <a:picLocks noChangeAspect="1" noChangeArrowheads="1"/>
          </p:cNvPicPr>
          <p:nvPr/>
        </p:nvPicPr>
        <p:blipFill>
          <a:blip r:embed="rId4"/>
          <a:srcRect/>
          <a:stretch>
            <a:fillRect/>
          </a:stretch>
        </p:blipFill>
        <p:spPr bwMode="auto">
          <a:xfrm>
            <a:off x="1676400" y="914400"/>
            <a:ext cx="3168650" cy="2378075"/>
          </a:xfrm>
          <a:prstGeom prst="rect">
            <a:avLst/>
          </a:prstGeom>
          <a:noFill/>
          <a:ln w="9525">
            <a:noFill/>
            <a:miter lim="800000"/>
            <a:headEnd/>
            <a:tailEnd/>
          </a:ln>
        </p:spPr>
      </p:pic>
      <p:sp>
        <p:nvSpPr>
          <p:cNvPr id="59400" name="TextBox 7"/>
          <p:cNvSpPr txBox="1">
            <a:spLocks noChangeArrowheads="1"/>
          </p:cNvSpPr>
          <p:nvPr/>
        </p:nvSpPr>
        <p:spPr bwMode="auto">
          <a:xfrm>
            <a:off x="2590800" y="3352800"/>
            <a:ext cx="685800" cy="369888"/>
          </a:xfrm>
          <a:prstGeom prst="rect">
            <a:avLst/>
          </a:prstGeom>
          <a:noFill/>
          <a:ln w="9525">
            <a:noFill/>
            <a:miter lim="800000"/>
            <a:headEnd/>
            <a:tailEnd/>
          </a:ln>
        </p:spPr>
        <p:txBody>
          <a:bodyPr>
            <a:spAutoFit/>
          </a:bodyPr>
          <a:lstStyle/>
          <a:p>
            <a:pPr eaLnBrk="1" hangingPunct="1"/>
            <a:r>
              <a:rPr lang="en-US" altLang="en-US"/>
              <a:t>(a)</a:t>
            </a:r>
          </a:p>
        </p:txBody>
      </p:sp>
      <p:sp>
        <p:nvSpPr>
          <p:cNvPr id="59401" name="TextBox 8"/>
          <p:cNvSpPr txBox="1">
            <a:spLocks noChangeArrowheads="1"/>
          </p:cNvSpPr>
          <p:nvPr/>
        </p:nvSpPr>
        <p:spPr bwMode="auto">
          <a:xfrm>
            <a:off x="5867400" y="3352800"/>
            <a:ext cx="1219200" cy="369888"/>
          </a:xfrm>
          <a:prstGeom prst="rect">
            <a:avLst/>
          </a:prstGeom>
          <a:noFill/>
          <a:ln w="9525">
            <a:noFill/>
            <a:miter lim="800000"/>
            <a:headEnd/>
            <a:tailEnd/>
          </a:ln>
        </p:spPr>
        <p:txBody>
          <a:bodyPr>
            <a:spAutoFit/>
          </a:bodyPr>
          <a:lstStyle/>
          <a:p>
            <a:pPr eaLnBrk="1" hangingPunct="1"/>
            <a:r>
              <a:rPr lang="en-US" altLang="en-US"/>
              <a:t>(c) [11]</a:t>
            </a:r>
          </a:p>
        </p:txBody>
      </p:sp>
      <p:sp>
        <p:nvSpPr>
          <p:cNvPr id="59402" name="TextBox 9"/>
          <p:cNvSpPr txBox="1">
            <a:spLocks noChangeArrowheads="1"/>
          </p:cNvSpPr>
          <p:nvPr/>
        </p:nvSpPr>
        <p:spPr bwMode="auto">
          <a:xfrm>
            <a:off x="2286000" y="6172200"/>
            <a:ext cx="1752600" cy="369888"/>
          </a:xfrm>
          <a:prstGeom prst="rect">
            <a:avLst/>
          </a:prstGeom>
          <a:noFill/>
          <a:ln w="9525">
            <a:noFill/>
            <a:miter lim="800000"/>
            <a:headEnd/>
            <a:tailEnd/>
          </a:ln>
        </p:spPr>
        <p:txBody>
          <a:bodyPr>
            <a:spAutoFit/>
          </a:bodyPr>
          <a:lstStyle/>
          <a:p>
            <a:pPr eaLnBrk="1" hangingPunct="1"/>
            <a:r>
              <a:rPr lang="en-US" altLang="en-US"/>
              <a:t>(b) proposed</a:t>
            </a:r>
          </a:p>
        </p:txBody>
      </p:sp>
      <p:sp>
        <p:nvSpPr>
          <p:cNvPr id="59403" name="TextBox 10"/>
          <p:cNvSpPr txBox="1">
            <a:spLocks noChangeArrowheads="1"/>
          </p:cNvSpPr>
          <p:nvPr/>
        </p:nvSpPr>
        <p:spPr bwMode="auto">
          <a:xfrm>
            <a:off x="4953000" y="3886200"/>
            <a:ext cx="4876800" cy="2032000"/>
          </a:xfrm>
          <a:prstGeom prst="rect">
            <a:avLst/>
          </a:prstGeom>
          <a:noFill/>
          <a:ln w="9525">
            <a:noFill/>
            <a:miter lim="800000"/>
            <a:headEnd/>
            <a:tailEnd/>
          </a:ln>
        </p:spPr>
        <p:txBody>
          <a:bodyPr>
            <a:spAutoFit/>
          </a:bodyPr>
          <a:lstStyle/>
          <a:p>
            <a:pPr marL="342900" indent="-342900" eaLnBrk="1" hangingPunct="1">
              <a:buFontTx/>
              <a:buAutoNum type="alphaLcParenBoth"/>
            </a:pPr>
            <a:r>
              <a:rPr lang="en-US" altLang="en-US"/>
              <a:t>Original image. (b), (c) watermarked images. </a:t>
            </a:r>
          </a:p>
          <a:p>
            <a:pPr marL="342900" indent="-342900" eaLnBrk="1" hangingPunct="1">
              <a:buFontTx/>
              <a:buAutoNum type="alphaLcParenBoth"/>
            </a:pPr>
            <a:endParaRPr lang="en-US" altLang="en-US"/>
          </a:p>
          <a:p>
            <a:pPr marL="342900" indent="-342900" eaLnBrk="1" hangingPunct="1">
              <a:buFont typeface="Wingdings" pitchFamily="2" charset="2"/>
              <a:buChar char="v"/>
            </a:pPr>
            <a:r>
              <a:rPr lang="en-US" altLang="en-US"/>
              <a:t>Watermark is visible in both cases.  </a:t>
            </a:r>
          </a:p>
          <a:p>
            <a:pPr marL="342900" indent="-342900" eaLnBrk="1" hangingPunct="1"/>
            <a:endParaRPr lang="en-US" altLang="en-US"/>
          </a:p>
          <a:p>
            <a:pPr marL="342900" indent="-342900" eaLnBrk="1" hangingPunct="1">
              <a:buFont typeface="Wingdings" pitchFamily="2" charset="2"/>
              <a:buChar char="v"/>
            </a:pPr>
            <a:r>
              <a:rPr lang="en-US" altLang="en-US"/>
              <a:t>Visual quality of watermarked images is acceptable in both cases.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G:\Research\Google Drive\sen\Experiment\Experiment1_St_29_1_14\Result_and_ppt\Experiment2\dataset\im6.jpg"/>
          <p:cNvPicPr>
            <a:picLocks noChangeAspect="1" noChangeArrowheads="1"/>
          </p:cNvPicPr>
          <p:nvPr/>
        </p:nvPicPr>
        <p:blipFill>
          <a:blip r:embed="rId2"/>
          <a:srcRect/>
          <a:stretch>
            <a:fillRect/>
          </a:stretch>
        </p:blipFill>
        <p:spPr bwMode="auto">
          <a:xfrm>
            <a:off x="1828800" y="1143000"/>
            <a:ext cx="2933700" cy="1828800"/>
          </a:xfrm>
          <a:prstGeom prst="rect">
            <a:avLst/>
          </a:prstGeom>
          <a:noFill/>
          <a:ln w="9525">
            <a:noFill/>
            <a:miter lim="800000"/>
            <a:headEnd/>
            <a:tailEnd/>
          </a:ln>
        </p:spPr>
      </p:pic>
      <p:pic>
        <p:nvPicPr>
          <p:cNvPr id="60419" name="Picture 4" descr="G:\Research\Google Drive\sen\Experiment\Experiment1_St_29_1_14\Result_and_ppt\Experiment2\watermarking_proposed\Wmkd22.tif"/>
          <p:cNvPicPr>
            <a:picLocks noChangeAspect="1" noChangeArrowheads="1"/>
          </p:cNvPicPr>
          <p:nvPr/>
        </p:nvPicPr>
        <p:blipFill>
          <a:blip r:embed="rId3"/>
          <a:srcRect/>
          <a:stretch>
            <a:fillRect/>
          </a:stretch>
        </p:blipFill>
        <p:spPr bwMode="auto">
          <a:xfrm>
            <a:off x="1752600" y="3429000"/>
            <a:ext cx="2933700" cy="1828800"/>
          </a:xfrm>
          <a:prstGeom prst="rect">
            <a:avLst/>
          </a:prstGeom>
          <a:noFill/>
          <a:ln w="9525">
            <a:noFill/>
            <a:miter lim="800000"/>
            <a:headEnd/>
            <a:tailEnd/>
          </a:ln>
        </p:spPr>
      </p:pic>
      <p:pic>
        <p:nvPicPr>
          <p:cNvPr id="60420" name="Picture 5" descr="G:\Research\Google Drive\sen\Experiment\Experiment1_St_29_1_14\Result_and_ppt\Experiment2\watermarking_IEEE2010\wmkd_im6+X3.jpg"/>
          <p:cNvPicPr>
            <a:picLocks noChangeAspect="1" noChangeArrowheads="1"/>
          </p:cNvPicPr>
          <p:nvPr/>
        </p:nvPicPr>
        <p:blipFill>
          <a:blip r:embed="rId4"/>
          <a:srcRect/>
          <a:stretch>
            <a:fillRect/>
          </a:stretch>
        </p:blipFill>
        <p:spPr bwMode="auto">
          <a:xfrm>
            <a:off x="5105400" y="1219200"/>
            <a:ext cx="2933700" cy="1828800"/>
          </a:xfrm>
          <a:prstGeom prst="rect">
            <a:avLst/>
          </a:prstGeom>
          <a:noFill/>
          <a:ln w="9525">
            <a:noFill/>
            <a:miter lim="800000"/>
            <a:headEnd/>
            <a:tailEnd/>
          </a:ln>
        </p:spPr>
      </p:pic>
      <p:sp>
        <p:nvSpPr>
          <p:cNvPr id="60421" name="TextBox 5"/>
          <p:cNvSpPr txBox="1">
            <a:spLocks noChangeArrowheads="1"/>
          </p:cNvSpPr>
          <p:nvPr/>
        </p:nvSpPr>
        <p:spPr bwMode="auto">
          <a:xfrm>
            <a:off x="1524000" y="76200"/>
            <a:ext cx="87630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Sample result to compare proposed  embedding strategy and embedding strategy [13]</a:t>
            </a:r>
          </a:p>
        </p:txBody>
      </p:sp>
      <p:sp>
        <p:nvSpPr>
          <p:cNvPr id="60422" name="TextBox 6"/>
          <p:cNvSpPr txBox="1">
            <a:spLocks noChangeArrowheads="1"/>
          </p:cNvSpPr>
          <p:nvPr/>
        </p:nvSpPr>
        <p:spPr bwMode="auto">
          <a:xfrm>
            <a:off x="2743200" y="3048000"/>
            <a:ext cx="609600" cy="369888"/>
          </a:xfrm>
          <a:prstGeom prst="rect">
            <a:avLst/>
          </a:prstGeom>
          <a:noFill/>
          <a:ln w="9525">
            <a:noFill/>
            <a:miter lim="800000"/>
            <a:headEnd/>
            <a:tailEnd/>
          </a:ln>
        </p:spPr>
        <p:txBody>
          <a:bodyPr>
            <a:spAutoFit/>
          </a:bodyPr>
          <a:lstStyle/>
          <a:p>
            <a:pPr eaLnBrk="1" hangingPunct="1"/>
            <a:r>
              <a:rPr lang="en-US" altLang="en-US"/>
              <a:t>(a)</a:t>
            </a:r>
          </a:p>
        </p:txBody>
      </p:sp>
      <p:sp>
        <p:nvSpPr>
          <p:cNvPr id="60423" name="TextBox 10"/>
          <p:cNvSpPr txBox="1">
            <a:spLocks noChangeArrowheads="1"/>
          </p:cNvSpPr>
          <p:nvPr/>
        </p:nvSpPr>
        <p:spPr bwMode="auto">
          <a:xfrm>
            <a:off x="6019800" y="3124200"/>
            <a:ext cx="1219200" cy="369888"/>
          </a:xfrm>
          <a:prstGeom prst="rect">
            <a:avLst/>
          </a:prstGeom>
          <a:noFill/>
          <a:ln w="9525">
            <a:noFill/>
            <a:miter lim="800000"/>
            <a:headEnd/>
            <a:tailEnd/>
          </a:ln>
        </p:spPr>
        <p:txBody>
          <a:bodyPr>
            <a:spAutoFit/>
          </a:bodyPr>
          <a:lstStyle/>
          <a:p>
            <a:pPr eaLnBrk="1" hangingPunct="1"/>
            <a:r>
              <a:rPr lang="en-US" altLang="en-US"/>
              <a:t>(c) [13]</a:t>
            </a:r>
          </a:p>
        </p:txBody>
      </p:sp>
      <p:sp>
        <p:nvSpPr>
          <p:cNvPr id="60424" name="TextBox 11"/>
          <p:cNvSpPr txBox="1">
            <a:spLocks noChangeArrowheads="1"/>
          </p:cNvSpPr>
          <p:nvPr/>
        </p:nvSpPr>
        <p:spPr bwMode="auto">
          <a:xfrm>
            <a:off x="2590800" y="5410200"/>
            <a:ext cx="1752600" cy="369888"/>
          </a:xfrm>
          <a:prstGeom prst="rect">
            <a:avLst/>
          </a:prstGeom>
          <a:noFill/>
          <a:ln w="9525">
            <a:noFill/>
            <a:miter lim="800000"/>
            <a:headEnd/>
            <a:tailEnd/>
          </a:ln>
        </p:spPr>
        <p:txBody>
          <a:bodyPr>
            <a:spAutoFit/>
          </a:bodyPr>
          <a:lstStyle/>
          <a:p>
            <a:pPr eaLnBrk="1" hangingPunct="1"/>
            <a:r>
              <a:rPr lang="en-US" altLang="en-US"/>
              <a:t>(b) proposed</a:t>
            </a:r>
          </a:p>
        </p:txBody>
      </p:sp>
      <p:sp>
        <p:nvSpPr>
          <p:cNvPr id="60425" name="TextBox 12"/>
          <p:cNvSpPr txBox="1">
            <a:spLocks noChangeArrowheads="1"/>
          </p:cNvSpPr>
          <p:nvPr/>
        </p:nvSpPr>
        <p:spPr bwMode="auto">
          <a:xfrm>
            <a:off x="8153400" y="1447800"/>
            <a:ext cx="2209800" cy="1200150"/>
          </a:xfrm>
          <a:prstGeom prst="rect">
            <a:avLst/>
          </a:prstGeom>
          <a:noFill/>
          <a:ln w="9525">
            <a:noFill/>
            <a:miter lim="800000"/>
            <a:headEnd/>
            <a:tailEnd/>
          </a:ln>
        </p:spPr>
        <p:txBody>
          <a:bodyPr>
            <a:spAutoFit/>
          </a:bodyPr>
          <a:lstStyle/>
          <a:p>
            <a:pPr marL="342900" indent="-342900" eaLnBrk="1" hangingPunct="1">
              <a:buFontTx/>
              <a:buAutoNum type="alphaLcParenBoth"/>
            </a:pPr>
            <a:r>
              <a:rPr lang="en-US" altLang="en-US"/>
              <a:t>Original image. (b), (c) watermarked images. </a:t>
            </a:r>
          </a:p>
        </p:txBody>
      </p:sp>
      <p:graphicFrame>
        <p:nvGraphicFramePr>
          <p:cNvPr id="15" name="Table 14"/>
          <p:cNvGraphicFramePr>
            <a:graphicFrameLocks noGrp="1"/>
          </p:cNvGraphicFramePr>
          <p:nvPr/>
        </p:nvGraphicFramePr>
        <p:xfrm>
          <a:off x="5029200" y="3581400"/>
          <a:ext cx="4953000" cy="1925638"/>
        </p:xfrm>
        <a:graphic>
          <a:graphicData uri="http://schemas.openxmlformats.org/drawingml/2006/table">
            <a:tbl>
              <a:tblPr firstRow="1" bandRow="1">
                <a:tableStyleId>{5C22544A-7EE6-4342-B048-85BDC9FD1C3A}</a:tableStyleId>
              </a:tblPr>
              <a:tblGrid>
                <a:gridCol w="1651000"/>
                <a:gridCol w="1778000"/>
                <a:gridCol w="1524000"/>
              </a:tblGrid>
              <a:tr h="370901">
                <a:tc>
                  <a:txBody>
                    <a:bodyPr/>
                    <a:lstStyle/>
                    <a:p>
                      <a:endParaRPr lang="en-US" sz="1800" dirty="0"/>
                    </a:p>
                  </a:txBody>
                  <a:tcPr marT="45728" marB="45728"/>
                </a:tc>
                <a:tc>
                  <a:txBody>
                    <a:bodyPr/>
                    <a:lstStyle/>
                    <a:p>
                      <a:r>
                        <a:rPr lang="en-US" sz="1800" dirty="0" smtClean="0"/>
                        <a:t>(b) proposed</a:t>
                      </a:r>
                      <a:endParaRPr lang="en-US" sz="1800" dirty="0"/>
                    </a:p>
                  </a:txBody>
                  <a:tcPr marT="45728" marB="45728"/>
                </a:tc>
                <a:tc>
                  <a:txBody>
                    <a:bodyPr/>
                    <a:lstStyle/>
                    <a:p>
                      <a:r>
                        <a:rPr lang="en-US" sz="1800" dirty="0" smtClean="0"/>
                        <a:t>(c) [13]</a:t>
                      </a:r>
                      <a:endParaRPr lang="en-US" sz="1800" dirty="0"/>
                    </a:p>
                  </a:txBody>
                  <a:tcPr marT="45728" marB="45728"/>
                </a:tc>
              </a:tr>
              <a:tr h="640186">
                <a:tc>
                  <a:txBody>
                    <a:bodyPr/>
                    <a:lstStyle/>
                    <a:p>
                      <a:r>
                        <a:rPr lang="en-US" sz="1800" dirty="0" smtClean="0"/>
                        <a:t>Visibility of watermark</a:t>
                      </a:r>
                      <a:endParaRPr lang="en-US" sz="1800" dirty="0"/>
                    </a:p>
                  </a:txBody>
                  <a:tcPr marT="45728" marB="45728"/>
                </a:tc>
                <a:tc>
                  <a:txBody>
                    <a:bodyPr/>
                    <a:lstStyle/>
                    <a:p>
                      <a:r>
                        <a:rPr lang="en-US" sz="1800" dirty="0" smtClean="0"/>
                        <a:t>Careful inspection</a:t>
                      </a:r>
                      <a:endParaRPr lang="en-US" sz="1800" dirty="0"/>
                    </a:p>
                  </a:txBody>
                  <a:tcPr marT="45728" marB="45728"/>
                </a:tc>
                <a:tc>
                  <a:txBody>
                    <a:bodyPr/>
                    <a:lstStyle/>
                    <a:p>
                      <a:r>
                        <a:rPr lang="en-US" sz="1800" dirty="0" smtClean="0"/>
                        <a:t>Easily Visible</a:t>
                      </a:r>
                      <a:endParaRPr lang="en-US" sz="1800" dirty="0"/>
                    </a:p>
                  </a:txBody>
                  <a:tcPr marT="45728" marB="45728"/>
                </a:tc>
              </a:tr>
              <a:tr h="914551">
                <a:tc>
                  <a:txBody>
                    <a:bodyPr/>
                    <a:lstStyle/>
                    <a:p>
                      <a:r>
                        <a:rPr lang="en-US" sz="1800" dirty="0" smtClean="0"/>
                        <a:t>Quality of watermarked image</a:t>
                      </a:r>
                      <a:endParaRPr lang="en-US" sz="1800" dirty="0"/>
                    </a:p>
                  </a:txBody>
                  <a:tcPr marT="45728" marB="45728"/>
                </a:tc>
                <a:tc>
                  <a:txBody>
                    <a:bodyPr/>
                    <a:lstStyle/>
                    <a:p>
                      <a:r>
                        <a:rPr lang="en-US" sz="1800" dirty="0" smtClean="0"/>
                        <a:t>Good</a:t>
                      </a:r>
                      <a:endParaRPr lang="en-US" sz="1800" dirty="0"/>
                    </a:p>
                  </a:txBody>
                  <a:tcPr marT="45728" marB="45728"/>
                </a:tc>
                <a:tc>
                  <a:txBody>
                    <a:bodyPr/>
                    <a:lstStyle/>
                    <a:p>
                      <a:r>
                        <a:rPr lang="en-US" sz="1800" dirty="0" smtClean="0"/>
                        <a:t>Degraded</a:t>
                      </a:r>
                      <a:endParaRPr lang="en-US" sz="1800" dirty="0"/>
                    </a:p>
                  </a:txBody>
                  <a:tcPr marT="45728" marB="45728"/>
                </a:tc>
              </a:tr>
            </a:tbl>
          </a:graphicData>
        </a:graphic>
      </p:graphicFrame>
      <p:sp>
        <p:nvSpPr>
          <p:cNvPr id="60444" name="Title 11"/>
          <p:cNvSpPr>
            <a:spLocks noGrp="1"/>
          </p:cNvSpPr>
          <p:nvPr>
            <p:ph type="title"/>
          </p:nvPr>
        </p:nvSpPr>
        <p:spPr>
          <a:xfrm>
            <a:off x="1704975" y="203200"/>
            <a:ext cx="7042150" cy="554038"/>
          </a:xfrm>
        </p:spPr>
        <p:txBody>
          <a:bodyPr/>
          <a:lstStyle/>
          <a:p>
            <a:endParaRPr lang="en-US" altLang="en-US" smtClean="0"/>
          </a:p>
        </p:txBody>
      </p:sp>
      <p:sp>
        <p:nvSpPr>
          <p:cNvPr id="60445" name="Content Placeholder 12"/>
          <p:cNvSpPr>
            <a:spLocks noGrp="1"/>
          </p:cNvSpPr>
          <p:nvPr>
            <p:ph sz="half" idx="2"/>
          </p:nvPr>
        </p:nvSpPr>
        <p:spPr>
          <a:xfrm>
            <a:off x="1704975" y="1174750"/>
            <a:ext cx="8767763" cy="5222875"/>
          </a:xfrm>
        </p:spPr>
        <p:txBody>
          <a:bodyPr/>
          <a:lstStyle/>
          <a:p>
            <a:endParaRPr lang="en-US" alt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5"/>
          <p:cNvSpPr txBox="1">
            <a:spLocks noChangeArrowheads="1"/>
          </p:cNvSpPr>
          <p:nvPr/>
        </p:nvSpPr>
        <p:spPr bwMode="auto">
          <a:xfrm>
            <a:off x="1524000" y="76200"/>
            <a:ext cx="87630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Sample result to compare proposed  embedding strategy and embedding strategy [13]</a:t>
            </a:r>
          </a:p>
        </p:txBody>
      </p:sp>
      <p:sp>
        <p:nvSpPr>
          <p:cNvPr id="61443" name="TextBox 6"/>
          <p:cNvSpPr txBox="1">
            <a:spLocks noChangeArrowheads="1"/>
          </p:cNvSpPr>
          <p:nvPr/>
        </p:nvSpPr>
        <p:spPr bwMode="auto">
          <a:xfrm>
            <a:off x="2743200" y="3048000"/>
            <a:ext cx="609600" cy="369888"/>
          </a:xfrm>
          <a:prstGeom prst="rect">
            <a:avLst/>
          </a:prstGeom>
          <a:noFill/>
          <a:ln w="9525">
            <a:noFill/>
            <a:miter lim="800000"/>
            <a:headEnd/>
            <a:tailEnd/>
          </a:ln>
        </p:spPr>
        <p:txBody>
          <a:bodyPr>
            <a:spAutoFit/>
          </a:bodyPr>
          <a:lstStyle/>
          <a:p>
            <a:pPr eaLnBrk="1" hangingPunct="1"/>
            <a:r>
              <a:rPr lang="en-US" altLang="en-US"/>
              <a:t>(a)</a:t>
            </a:r>
          </a:p>
        </p:txBody>
      </p:sp>
      <p:sp>
        <p:nvSpPr>
          <p:cNvPr id="61444" name="TextBox 10"/>
          <p:cNvSpPr txBox="1">
            <a:spLocks noChangeArrowheads="1"/>
          </p:cNvSpPr>
          <p:nvPr/>
        </p:nvSpPr>
        <p:spPr bwMode="auto">
          <a:xfrm>
            <a:off x="2209800" y="5486400"/>
            <a:ext cx="1676400" cy="369888"/>
          </a:xfrm>
          <a:prstGeom prst="rect">
            <a:avLst/>
          </a:prstGeom>
          <a:noFill/>
          <a:ln w="9525">
            <a:noFill/>
            <a:miter lim="800000"/>
            <a:headEnd/>
            <a:tailEnd/>
          </a:ln>
        </p:spPr>
        <p:txBody>
          <a:bodyPr>
            <a:spAutoFit/>
          </a:bodyPr>
          <a:lstStyle/>
          <a:p>
            <a:pPr eaLnBrk="1" hangingPunct="1"/>
            <a:r>
              <a:rPr lang="en-US" altLang="en-US"/>
              <a:t>(b) proposed</a:t>
            </a:r>
          </a:p>
        </p:txBody>
      </p:sp>
      <p:sp>
        <p:nvSpPr>
          <p:cNvPr id="61445" name="TextBox 11"/>
          <p:cNvSpPr txBox="1">
            <a:spLocks noChangeArrowheads="1"/>
          </p:cNvSpPr>
          <p:nvPr/>
        </p:nvSpPr>
        <p:spPr bwMode="auto">
          <a:xfrm>
            <a:off x="5638800" y="3124200"/>
            <a:ext cx="1676400" cy="369888"/>
          </a:xfrm>
          <a:prstGeom prst="rect">
            <a:avLst/>
          </a:prstGeom>
          <a:noFill/>
          <a:ln w="9525">
            <a:noFill/>
            <a:miter lim="800000"/>
            <a:headEnd/>
            <a:tailEnd/>
          </a:ln>
        </p:spPr>
        <p:txBody>
          <a:bodyPr>
            <a:spAutoFit/>
          </a:bodyPr>
          <a:lstStyle/>
          <a:p>
            <a:pPr eaLnBrk="1" hangingPunct="1"/>
            <a:r>
              <a:rPr lang="en-US" altLang="en-US"/>
              <a:t>(c) [13]</a:t>
            </a:r>
          </a:p>
        </p:txBody>
      </p:sp>
      <p:sp>
        <p:nvSpPr>
          <p:cNvPr id="61446" name="TextBox 12"/>
          <p:cNvSpPr txBox="1">
            <a:spLocks noChangeArrowheads="1"/>
          </p:cNvSpPr>
          <p:nvPr/>
        </p:nvSpPr>
        <p:spPr bwMode="auto">
          <a:xfrm>
            <a:off x="8153400" y="1447800"/>
            <a:ext cx="2209800" cy="1200150"/>
          </a:xfrm>
          <a:prstGeom prst="rect">
            <a:avLst/>
          </a:prstGeom>
          <a:noFill/>
          <a:ln w="9525">
            <a:noFill/>
            <a:miter lim="800000"/>
            <a:headEnd/>
            <a:tailEnd/>
          </a:ln>
        </p:spPr>
        <p:txBody>
          <a:bodyPr>
            <a:spAutoFit/>
          </a:bodyPr>
          <a:lstStyle/>
          <a:p>
            <a:pPr marL="342900" indent="-342900" eaLnBrk="1" hangingPunct="1">
              <a:buFontTx/>
              <a:buAutoNum type="alphaLcParenBoth"/>
            </a:pPr>
            <a:r>
              <a:rPr lang="en-US" altLang="en-US"/>
              <a:t>Original image. (b), (c) watermarked images. </a:t>
            </a:r>
          </a:p>
        </p:txBody>
      </p:sp>
      <p:graphicFrame>
        <p:nvGraphicFramePr>
          <p:cNvPr id="15" name="Table 14"/>
          <p:cNvGraphicFramePr>
            <a:graphicFrameLocks noGrp="1"/>
          </p:cNvGraphicFramePr>
          <p:nvPr/>
        </p:nvGraphicFramePr>
        <p:xfrm>
          <a:off x="4953000" y="3810000"/>
          <a:ext cx="4724400" cy="1925638"/>
        </p:xfrm>
        <a:graphic>
          <a:graphicData uri="http://schemas.openxmlformats.org/drawingml/2006/table">
            <a:tbl>
              <a:tblPr firstRow="1" bandRow="1">
                <a:tableStyleId>{5C22544A-7EE6-4342-B048-85BDC9FD1C3A}</a:tableStyleId>
              </a:tblPr>
              <a:tblGrid>
                <a:gridCol w="1574800"/>
                <a:gridCol w="1701800"/>
                <a:gridCol w="1447800"/>
              </a:tblGrid>
              <a:tr h="370901">
                <a:tc>
                  <a:txBody>
                    <a:bodyPr/>
                    <a:lstStyle/>
                    <a:p>
                      <a:endParaRPr lang="en-US" sz="1800" dirty="0"/>
                    </a:p>
                  </a:txBody>
                  <a:tcPr marT="45728" marB="45728"/>
                </a:tc>
                <a:tc>
                  <a:txBody>
                    <a:bodyPr/>
                    <a:lstStyle/>
                    <a:p>
                      <a:r>
                        <a:rPr lang="en-US" sz="1800" dirty="0" smtClean="0"/>
                        <a:t>(b) proposed</a:t>
                      </a:r>
                      <a:endParaRPr lang="en-US" sz="1800" dirty="0"/>
                    </a:p>
                  </a:txBody>
                  <a:tcPr marT="45728" marB="45728"/>
                </a:tc>
                <a:tc>
                  <a:txBody>
                    <a:bodyPr/>
                    <a:lstStyle/>
                    <a:p>
                      <a:r>
                        <a:rPr lang="en-US" sz="1800" dirty="0" smtClean="0"/>
                        <a:t>(c) [13]</a:t>
                      </a:r>
                      <a:endParaRPr lang="en-US" sz="1800" dirty="0"/>
                    </a:p>
                  </a:txBody>
                  <a:tcPr marT="45728" marB="45728"/>
                </a:tc>
              </a:tr>
              <a:tr h="640186">
                <a:tc>
                  <a:txBody>
                    <a:bodyPr/>
                    <a:lstStyle/>
                    <a:p>
                      <a:r>
                        <a:rPr lang="en-US" sz="1800" dirty="0" smtClean="0"/>
                        <a:t>Visibility of watermark</a:t>
                      </a:r>
                      <a:endParaRPr lang="en-US" sz="1800" dirty="0"/>
                    </a:p>
                  </a:txBody>
                  <a:tcPr marT="45728" marB="45728"/>
                </a:tc>
                <a:tc>
                  <a:txBody>
                    <a:bodyPr/>
                    <a:lstStyle/>
                    <a:p>
                      <a:r>
                        <a:rPr lang="en-US" sz="1800" dirty="0" smtClean="0"/>
                        <a:t>Visible</a:t>
                      </a:r>
                      <a:endParaRPr lang="en-US" sz="1800" dirty="0"/>
                    </a:p>
                  </a:txBody>
                  <a:tcPr marT="45728" marB="45728"/>
                </a:tc>
                <a:tc>
                  <a:txBody>
                    <a:bodyPr/>
                    <a:lstStyle/>
                    <a:p>
                      <a:r>
                        <a:rPr lang="en-US" sz="1800" dirty="0" smtClean="0"/>
                        <a:t>Easily Visible</a:t>
                      </a:r>
                      <a:endParaRPr lang="en-US" sz="1800" dirty="0"/>
                    </a:p>
                  </a:txBody>
                  <a:tcPr marT="45728" marB="45728"/>
                </a:tc>
              </a:tr>
              <a:tr h="914551">
                <a:tc>
                  <a:txBody>
                    <a:bodyPr/>
                    <a:lstStyle/>
                    <a:p>
                      <a:r>
                        <a:rPr lang="en-US" sz="1800" dirty="0" smtClean="0"/>
                        <a:t>Quality of watermarked image</a:t>
                      </a:r>
                      <a:endParaRPr lang="en-US" sz="1800" dirty="0"/>
                    </a:p>
                  </a:txBody>
                  <a:tcPr marT="45728" marB="45728"/>
                </a:tc>
                <a:tc>
                  <a:txBody>
                    <a:bodyPr/>
                    <a:lstStyle/>
                    <a:p>
                      <a:r>
                        <a:rPr lang="en-US" sz="1800" dirty="0" smtClean="0"/>
                        <a:t>Good</a:t>
                      </a:r>
                      <a:endParaRPr lang="en-US" sz="1800" dirty="0"/>
                    </a:p>
                  </a:txBody>
                  <a:tcPr marT="45728" marB="45728"/>
                </a:tc>
                <a:tc>
                  <a:txBody>
                    <a:bodyPr/>
                    <a:lstStyle/>
                    <a:p>
                      <a:r>
                        <a:rPr lang="en-US" sz="1800" dirty="0" smtClean="0"/>
                        <a:t>Degraded</a:t>
                      </a:r>
                      <a:endParaRPr lang="en-US" sz="1800" dirty="0"/>
                    </a:p>
                  </a:txBody>
                  <a:tcPr marT="45728" marB="45728"/>
                </a:tc>
              </a:tr>
            </a:tbl>
          </a:graphicData>
        </a:graphic>
      </p:graphicFrame>
      <p:pic>
        <p:nvPicPr>
          <p:cNvPr id="61465" name="Picture 2" descr="G:\Research\Google Drive\sen\Experiment\Experiment1_St_29_1_14\Result_and_ppt\Experiment2\dataset\im11.jpg"/>
          <p:cNvPicPr>
            <a:picLocks noChangeAspect="1" noChangeArrowheads="1"/>
          </p:cNvPicPr>
          <p:nvPr/>
        </p:nvPicPr>
        <p:blipFill>
          <a:blip r:embed="rId2"/>
          <a:srcRect/>
          <a:stretch>
            <a:fillRect/>
          </a:stretch>
        </p:blipFill>
        <p:spPr bwMode="auto">
          <a:xfrm>
            <a:off x="1905000" y="990600"/>
            <a:ext cx="2511425" cy="2011363"/>
          </a:xfrm>
          <a:prstGeom prst="rect">
            <a:avLst/>
          </a:prstGeom>
          <a:noFill/>
          <a:ln w="9525">
            <a:noFill/>
            <a:miter lim="800000"/>
            <a:headEnd/>
            <a:tailEnd/>
          </a:ln>
        </p:spPr>
      </p:pic>
      <p:pic>
        <p:nvPicPr>
          <p:cNvPr id="61466" name="Picture 2" descr="G:\Research\Google Drive\sen\Experiment\Experiment1_St_29_1_14\Result_and_ppt\Experiment2\watermarking_proposed\Wmkd27.tif"/>
          <p:cNvPicPr>
            <a:picLocks noChangeAspect="1" noChangeArrowheads="1"/>
          </p:cNvPicPr>
          <p:nvPr/>
        </p:nvPicPr>
        <p:blipFill>
          <a:blip r:embed="rId3"/>
          <a:srcRect/>
          <a:stretch>
            <a:fillRect/>
          </a:stretch>
        </p:blipFill>
        <p:spPr bwMode="auto">
          <a:xfrm>
            <a:off x="1752600" y="3429000"/>
            <a:ext cx="2511425" cy="2011363"/>
          </a:xfrm>
          <a:prstGeom prst="rect">
            <a:avLst/>
          </a:prstGeom>
          <a:noFill/>
          <a:ln w="9525">
            <a:noFill/>
            <a:miter lim="800000"/>
            <a:headEnd/>
            <a:tailEnd/>
          </a:ln>
        </p:spPr>
      </p:pic>
      <p:pic>
        <p:nvPicPr>
          <p:cNvPr id="61467" name="Picture 2" descr="G:\Research\Google Drive\sen\Experiment\Experiment1_St_29_1_14\Result_and_ppt\Experiment2\watermarking_IEEE2010\wmkd_im11+X4.jpg"/>
          <p:cNvPicPr>
            <a:picLocks noChangeAspect="1" noChangeArrowheads="1"/>
          </p:cNvPicPr>
          <p:nvPr/>
        </p:nvPicPr>
        <p:blipFill>
          <a:blip r:embed="rId4"/>
          <a:srcRect/>
          <a:stretch>
            <a:fillRect/>
          </a:stretch>
        </p:blipFill>
        <p:spPr bwMode="auto">
          <a:xfrm>
            <a:off x="4953000" y="1066800"/>
            <a:ext cx="2511425" cy="2011363"/>
          </a:xfrm>
          <a:prstGeom prst="rect">
            <a:avLst/>
          </a:prstGeom>
          <a:noFill/>
          <a:ln w="9525">
            <a:noFill/>
            <a:miter lim="800000"/>
            <a:headEnd/>
            <a:tailEnd/>
          </a:ln>
        </p:spPr>
      </p:pic>
      <p:sp>
        <p:nvSpPr>
          <p:cNvPr id="61468" name="Title 11"/>
          <p:cNvSpPr>
            <a:spLocks noGrp="1"/>
          </p:cNvSpPr>
          <p:nvPr>
            <p:ph type="title"/>
          </p:nvPr>
        </p:nvSpPr>
        <p:spPr>
          <a:xfrm>
            <a:off x="1704975" y="203200"/>
            <a:ext cx="7042150" cy="554038"/>
          </a:xfrm>
        </p:spPr>
        <p:txBody>
          <a:bodyPr/>
          <a:lstStyle/>
          <a:p>
            <a:endParaRPr lang="en-US" altLang="en-US" smtClean="0"/>
          </a:p>
        </p:txBody>
      </p:sp>
      <p:sp>
        <p:nvSpPr>
          <p:cNvPr id="61469" name="Content Placeholder 12"/>
          <p:cNvSpPr>
            <a:spLocks noGrp="1"/>
          </p:cNvSpPr>
          <p:nvPr>
            <p:ph sz="half" idx="2"/>
          </p:nvPr>
        </p:nvSpPr>
        <p:spPr>
          <a:xfrm>
            <a:off x="1704975" y="1174750"/>
            <a:ext cx="8767763" cy="5222875"/>
          </a:xfrm>
        </p:spPr>
        <p:txBody>
          <a:bodyPr/>
          <a:lstStyle/>
          <a:p>
            <a:endParaRPr lang="en-US" alt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03200"/>
            <a:ext cx="9388475" cy="554038"/>
          </a:xfrm>
        </p:spPr>
        <p:txBody>
          <a:bodyPr>
            <a:normAutofit fontScale="90000"/>
          </a:bodyPr>
          <a:lstStyle/>
          <a:p>
            <a:pPr>
              <a:defRPr/>
            </a:pPr>
            <a:r>
              <a:rPr lang="en-US" dirty="0" smtClean="0"/>
              <a:t>Proposal of EEG Device: Properties</a:t>
            </a:r>
            <a:endParaRPr lang="en-US" dirty="0"/>
          </a:p>
        </p:txBody>
      </p:sp>
      <p:sp>
        <p:nvSpPr>
          <p:cNvPr id="24579" name="Google Shape;100;p22"/>
          <p:cNvSpPr txBox="1">
            <a:spLocks/>
          </p:cNvSpPr>
          <p:nvPr/>
        </p:nvSpPr>
        <p:spPr bwMode="auto">
          <a:xfrm>
            <a:off x="609600" y="1063625"/>
            <a:ext cx="10972800" cy="857250"/>
          </a:xfrm>
          <a:prstGeom prst="rect">
            <a:avLst/>
          </a:prstGeom>
          <a:noFill/>
          <a:ln w="9525">
            <a:noFill/>
            <a:miter lim="800000"/>
            <a:headEnd/>
            <a:tailEnd/>
          </a:ln>
        </p:spPr>
        <p:txBody>
          <a:bodyPr lIns="91425" tIns="91425" rIns="91425" bIns="91425" anchor="b"/>
          <a:lstStyle/>
          <a:p>
            <a:pPr eaLnBrk="1" hangingPunct="1"/>
            <a:r>
              <a:rPr lang="en-GB" sz="3200" b="1">
                <a:latin typeface="Calibri" pitchFamily="34" charset="0"/>
              </a:rPr>
              <a:t>actiCHamp</a:t>
            </a:r>
          </a:p>
        </p:txBody>
      </p:sp>
      <p:sp>
        <p:nvSpPr>
          <p:cNvPr id="5" name="Google Shape;101;p22"/>
          <p:cNvSpPr txBox="1">
            <a:spLocks/>
          </p:cNvSpPr>
          <p:nvPr/>
        </p:nvSpPr>
        <p:spPr>
          <a:xfrm>
            <a:off x="609600" y="1873250"/>
            <a:ext cx="8947150" cy="3992563"/>
          </a:xfrm>
          <a:prstGeom prst="rect">
            <a:avLst/>
          </a:prstGeom>
        </p:spPr>
        <p:txBody>
          <a:bodyPr spcFirstLastPara="1" lIns="91425" tIns="91425" rIns="91425" bIns="91425"/>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55600">
              <a:buSzPts val="2000"/>
              <a:buFont typeface="Calibri"/>
              <a:buChar char="●"/>
              <a:defRPr/>
            </a:pPr>
            <a:r>
              <a:rPr lang="en-US" sz="2000" smtClean="0">
                <a:ea typeface="Calibri"/>
                <a:cs typeface="Calibri"/>
                <a:sym typeface="Calibri"/>
              </a:rPr>
              <a:t>versatile active channel 24-bit amplifier  from 32 channles up to 160 channels </a:t>
            </a:r>
          </a:p>
          <a:p>
            <a:pPr indent="-355600">
              <a:spcBef>
                <a:spcPts val="0"/>
              </a:spcBef>
              <a:buSzPts val="2000"/>
              <a:buFont typeface="Calibri"/>
              <a:buChar char="●"/>
              <a:defRPr/>
            </a:pPr>
            <a:r>
              <a:rPr lang="en-US" sz="2000" smtClean="0">
                <a:ea typeface="Calibri"/>
                <a:cs typeface="Calibri"/>
                <a:sym typeface="Calibri"/>
              </a:rPr>
              <a:t>impedance displayed by a colour LED on the electrode cap itself</a:t>
            </a:r>
          </a:p>
          <a:p>
            <a:pPr indent="-355600">
              <a:spcBef>
                <a:spcPts val="0"/>
              </a:spcBef>
              <a:buSzPts val="2000"/>
              <a:buFont typeface="Calibri"/>
              <a:buChar char="●"/>
              <a:defRPr/>
            </a:pPr>
            <a:r>
              <a:rPr lang="en-US" sz="2000" smtClean="0">
                <a:ea typeface="Calibri"/>
                <a:cs typeface="Calibri"/>
                <a:sym typeface="Calibri"/>
              </a:rPr>
              <a:t>recording of high quality EEG signals, even with a high impedance</a:t>
            </a:r>
          </a:p>
          <a:p>
            <a:pPr indent="-355600">
              <a:spcBef>
                <a:spcPts val="0"/>
              </a:spcBef>
              <a:buSzPts val="2000"/>
              <a:buFont typeface="Calibri"/>
              <a:buChar char="●"/>
              <a:defRPr/>
            </a:pPr>
            <a:r>
              <a:rPr lang="en-US" sz="2000" smtClean="0">
                <a:ea typeface="Calibri"/>
                <a:cs typeface="Calibri"/>
                <a:sym typeface="Calibri"/>
              </a:rPr>
              <a:t>can also be used with Dry Electrodes for BCI</a:t>
            </a:r>
          </a:p>
          <a:p>
            <a:pPr indent="-355600">
              <a:spcBef>
                <a:spcPts val="0"/>
              </a:spcBef>
              <a:buSzPts val="2000"/>
              <a:buFont typeface="Calibri"/>
              <a:buChar char="●"/>
              <a:defRPr/>
            </a:pPr>
            <a:r>
              <a:rPr lang="en-US" sz="2000" smtClean="0">
                <a:ea typeface="Calibri"/>
                <a:cs typeface="Calibri"/>
                <a:sym typeface="Calibri"/>
              </a:rPr>
              <a:t>offers 8 integrated AUX inputs (for sensors)</a:t>
            </a:r>
          </a:p>
          <a:p>
            <a:pPr indent="-355600">
              <a:spcBef>
                <a:spcPts val="0"/>
              </a:spcBef>
              <a:buSzPts val="2000"/>
              <a:buFont typeface="Calibri"/>
              <a:buChar char="●"/>
              <a:defRPr/>
            </a:pPr>
            <a:r>
              <a:rPr lang="en-US" sz="2000" smtClean="0">
                <a:ea typeface="Calibri"/>
                <a:cs typeface="Calibri"/>
                <a:sym typeface="Calibri"/>
              </a:rPr>
              <a:t>offers an extremely high sampling rate up to 100 KHz (ABR)</a:t>
            </a:r>
          </a:p>
          <a:p>
            <a:pPr indent="-355600">
              <a:spcBef>
                <a:spcPts val="0"/>
              </a:spcBef>
              <a:buSzPts val="2000"/>
              <a:buFont typeface="Calibri"/>
              <a:buChar char="●"/>
              <a:defRPr/>
            </a:pPr>
            <a:r>
              <a:rPr lang="en-US" sz="2000" smtClean="0">
                <a:ea typeface="Calibri"/>
                <a:cs typeface="Calibri"/>
                <a:sym typeface="Calibri"/>
              </a:rPr>
              <a:t>able to receive trigger inputs (8-bit, TTL)</a:t>
            </a:r>
          </a:p>
          <a:p>
            <a:pPr indent="-355600">
              <a:spcBef>
                <a:spcPts val="0"/>
              </a:spcBef>
              <a:buSzPts val="2000"/>
              <a:buFont typeface="Calibri"/>
              <a:buChar char="●"/>
              <a:defRPr/>
            </a:pPr>
            <a:r>
              <a:rPr lang="en-US" sz="2000" smtClean="0">
                <a:ea typeface="Calibri"/>
                <a:cs typeface="Calibri"/>
                <a:sym typeface="Calibri"/>
              </a:rPr>
              <a:t>Robust electrode wires</a:t>
            </a:r>
          </a:p>
          <a:p>
            <a:pPr marL="0" indent="0">
              <a:buFont typeface="Arial" pitchFamily="34" charset="0"/>
              <a:buNone/>
              <a:defRPr/>
            </a:pPr>
            <a:endParaRPr lang="en-US" sz="1400" smtClean="0">
              <a:ea typeface="Calibri"/>
              <a:cs typeface="Calibri"/>
              <a:sym typeface="Calibri"/>
            </a:endParaRPr>
          </a:p>
          <a:p>
            <a:pPr marL="0" indent="0">
              <a:buFont typeface="Arial" pitchFamily="34" charset="0"/>
              <a:buNone/>
              <a:defRPr/>
            </a:pPr>
            <a:endParaRPr lang="en-US" smtClean="0">
              <a:ea typeface="Calibri"/>
              <a:cs typeface="Calibri"/>
              <a:sym typeface="Calibri"/>
            </a:endParaRPr>
          </a:p>
          <a:p>
            <a:pPr marL="0" indent="0">
              <a:buFont typeface="Arial" pitchFamily="34" charset="0"/>
              <a:buNone/>
              <a:defRPr/>
            </a:pPr>
            <a:endParaRPr lang="en-US">
              <a:ea typeface="Calibri"/>
              <a:cs typeface="Calibri"/>
              <a:sym typeface="Calibri"/>
            </a:endParaRPr>
          </a:p>
        </p:txBody>
      </p:sp>
      <p:pic>
        <p:nvPicPr>
          <p:cNvPr id="24581" name="Google Shape;106;p22"/>
          <p:cNvPicPr preferRelativeResize="0">
            <a:picLocks noChangeAspect="1" noChangeArrowheads="1"/>
          </p:cNvPicPr>
          <p:nvPr/>
        </p:nvPicPr>
        <p:blipFill>
          <a:blip r:embed="rId2"/>
          <a:srcRect t="53152"/>
          <a:stretch>
            <a:fillRect/>
          </a:stretch>
        </p:blipFill>
        <p:spPr bwMode="auto">
          <a:xfrm>
            <a:off x="9490075" y="4189413"/>
            <a:ext cx="2540000" cy="1320800"/>
          </a:xfrm>
          <a:prstGeom prst="rect">
            <a:avLst/>
          </a:prstGeom>
          <a:noFill/>
          <a:ln w="9525">
            <a:noFill/>
            <a:miter lim="800000"/>
            <a:headEnd/>
            <a:tailEnd/>
          </a:ln>
        </p:spPr>
      </p:pic>
      <p:pic>
        <p:nvPicPr>
          <p:cNvPr id="24582" name="Google Shape;107;p22"/>
          <p:cNvPicPr preferRelativeResize="0">
            <a:picLocks noChangeAspect="1" noChangeArrowheads="1"/>
          </p:cNvPicPr>
          <p:nvPr/>
        </p:nvPicPr>
        <p:blipFill>
          <a:blip r:embed="rId3"/>
          <a:srcRect t="3793" b="5881"/>
          <a:stretch>
            <a:fillRect/>
          </a:stretch>
        </p:blipFill>
        <p:spPr bwMode="auto">
          <a:xfrm>
            <a:off x="9467850" y="2119313"/>
            <a:ext cx="2540000" cy="1471612"/>
          </a:xfrm>
          <a:prstGeom prst="rect">
            <a:avLst/>
          </a:prstGeom>
          <a:noFill/>
          <a:ln w="9525">
            <a:noFill/>
            <a:miter lim="800000"/>
            <a:headEnd/>
            <a:tailEnd/>
          </a:ln>
        </p:spPr>
      </p:pic>
      <p:pic>
        <p:nvPicPr>
          <p:cNvPr id="24583" name="Google Shape;81;p20"/>
          <p:cNvPicPr preferRelativeResize="0">
            <a:picLocks noChangeAspect="1" noChangeArrowheads="1"/>
          </p:cNvPicPr>
          <p:nvPr/>
        </p:nvPicPr>
        <p:blipFill>
          <a:blip r:embed="rId4"/>
          <a:srcRect/>
          <a:stretch>
            <a:fillRect/>
          </a:stretch>
        </p:blipFill>
        <p:spPr bwMode="auto">
          <a:xfrm>
            <a:off x="9245600" y="5715000"/>
            <a:ext cx="2641600" cy="666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5"/>
          <p:cNvSpPr txBox="1">
            <a:spLocks noChangeArrowheads="1"/>
          </p:cNvSpPr>
          <p:nvPr/>
        </p:nvSpPr>
        <p:spPr bwMode="auto">
          <a:xfrm>
            <a:off x="1524000" y="76200"/>
            <a:ext cx="8763000" cy="830263"/>
          </a:xfrm>
          <a:prstGeom prst="rect">
            <a:avLst/>
          </a:prstGeom>
          <a:noFill/>
          <a:ln w="9525">
            <a:noFill/>
            <a:miter lim="800000"/>
            <a:headEnd/>
            <a:tailEnd/>
          </a:ln>
        </p:spPr>
        <p:txBody>
          <a:bodyPr>
            <a:spAutoFit/>
          </a:bodyPr>
          <a:lstStyle/>
          <a:p>
            <a:pPr eaLnBrk="1" hangingPunct="1"/>
            <a:r>
              <a:rPr lang="en-US" altLang="en-US" sz="2400">
                <a:solidFill>
                  <a:srgbClr val="0070C0"/>
                </a:solidFill>
              </a:rPr>
              <a:t>Experiments: Sample result to compare proposed  embedding strategy and embedding strategy [13]</a:t>
            </a:r>
          </a:p>
        </p:txBody>
      </p:sp>
      <p:sp>
        <p:nvSpPr>
          <p:cNvPr id="62467" name="TextBox 6"/>
          <p:cNvSpPr txBox="1">
            <a:spLocks noChangeArrowheads="1"/>
          </p:cNvSpPr>
          <p:nvPr/>
        </p:nvSpPr>
        <p:spPr bwMode="auto">
          <a:xfrm>
            <a:off x="2743200" y="3048000"/>
            <a:ext cx="609600" cy="369888"/>
          </a:xfrm>
          <a:prstGeom prst="rect">
            <a:avLst/>
          </a:prstGeom>
          <a:noFill/>
          <a:ln w="9525">
            <a:noFill/>
            <a:miter lim="800000"/>
            <a:headEnd/>
            <a:tailEnd/>
          </a:ln>
        </p:spPr>
        <p:txBody>
          <a:bodyPr>
            <a:spAutoFit/>
          </a:bodyPr>
          <a:lstStyle/>
          <a:p>
            <a:pPr eaLnBrk="1" hangingPunct="1"/>
            <a:r>
              <a:rPr lang="en-US" altLang="en-US"/>
              <a:t>(a)</a:t>
            </a:r>
          </a:p>
        </p:txBody>
      </p:sp>
      <p:sp>
        <p:nvSpPr>
          <p:cNvPr id="62468" name="TextBox 10"/>
          <p:cNvSpPr txBox="1">
            <a:spLocks noChangeArrowheads="1"/>
          </p:cNvSpPr>
          <p:nvPr/>
        </p:nvSpPr>
        <p:spPr bwMode="auto">
          <a:xfrm>
            <a:off x="2514600" y="5486400"/>
            <a:ext cx="1752600" cy="369888"/>
          </a:xfrm>
          <a:prstGeom prst="rect">
            <a:avLst/>
          </a:prstGeom>
          <a:noFill/>
          <a:ln w="9525">
            <a:noFill/>
            <a:miter lim="800000"/>
            <a:headEnd/>
            <a:tailEnd/>
          </a:ln>
        </p:spPr>
        <p:txBody>
          <a:bodyPr>
            <a:spAutoFit/>
          </a:bodyPr>
          <a:lstStyle/>
          <a:p>
            <a:pPr eaLnBrk="1" hangingPunct="1"/>
            <a:r>
              <a:rPr lang="en-US" altLang="en-US"/>
              <a:t>(b) proposed</a:t>
            </a:r>
          </a:p>
        </p:txBody>
      </p:sp>
      <p:sp>
        <p:nvSpPr>
          <p:cNvPr id="62469" name="TextBox 11"/>
          <p:cNvSpPr txBox="1">
            <a:spLocks noChangeArrowheads="1"/>
          </p:cNvSpPr>
          <p:nvPr/>
        </p:nvSpPr>
        <p:spPr bwMode="auto">
          <a:xfrm>
            <a:off x="6019800" y="3124200"/>
            <a:ext cx="1524000" cy="369888"/>
          </a:xfrm>
          <a:prstGeom prst="rect">
            <a:avLst/>
          </a:prstGeom>
          <a:noFill/>
          <a:ln w="9525">
            <a:noFill/>
            <a:miter lim="800000"/>
            <a:headEnd/>
            <a:tailEnd/>
          </a:ln>
        </p:spPr>
        <p:txBody>
          <a:bodyPr>
            <a:spAutoFit/>
          </a:bodyPr>
          <a:lstStyle/>
          <a:p>
            <a:pPr eaLnBrk="1" hangingPunct="1"/>
            <a:r>
              <a:rPr lang="en-US" altLang="en-US"/>
              <a:t>(c) [13]</a:t>
            </a:r>
          </a:p>
        </p:txBody>
      </p:sp>
      <p:sp>
        <p:nvSpPr>
          <p:cNvPr id="62470" name="TextBox 12"/>
          <p:cNvSpPr txBox="1">
            <a:spLocks noChangeArrowheads="1"/>
          </p:cNvSpPr>
          <p:nvPr/>
        </p:nvSpPr>
        <p:spPr bwMode="auto">
          <a:xfrm>
            <a:off x="8458200" y="1524000"/>
            <a:ext cx="2209800" cy="1200150"/>
          </a:xfrm>
          <a:prstGeom prst="rect">
            <a:avLst/>
          </a:prstGeom>
          <a:noFill/>
          <a:ln w="9525">
            <a:noFill/>
            <a:miter lim="800000"/>
            <a:headEnd/>
            <a:tailEnd/>
          </a:ln>
        </p:spPr>
        <p:txBody>
          <a:bodyPr>
            <a:spAutoFit/>
          </a:bodyPr>
          <a:lstStyle/>
          <a:p>
            <a:pPr marL="342900" indent="-342900" eaLnBrk="1" hangingPunct="1">
              <a:buFontTx/>
              <a:buAutoNum type="alphaLcParenBoth"/>
            </a:pPr>
            <a:r>
              <a:rPr lang="en-US" altLang="en-US"/>
              <a:t>Original image. (b), (c) watermarked images. </a:t>
            </a:r>
          </a:p>
        </p:txBody>
      </p:sp>
      <p:graphicFrame>
        <p:nvGraphicFramePr>
          <p:cNvPr id="15" name="Table 14"/>
          <p:cNvGraphicFramePr>
            <a:graphicFrameLocks noGrp="1"/>
          </p:cNvGraphicFramePr>
          <p:nvPr/>
        </p:nvGraphicFramePr>
        <p:xfrm>
          <a:off x="5181600" y="3733800"/>
          <a:ext cx="4800600" cy="1925638"/>
        </p:xfrm>
        <a:graphic>
          <a:graphicData uri="http://schemas.openxmlformats.org/drawingml/2006/table">
            <a:tbl>
              <a:tblPr firstRow="1" bandRow="1">
                <a:tableStyleId>{5C22544A-7EE6-4342-B048-85BDC9FD1C3A}</a:tableStyleId>
              </a:tblPr>
              <a:tblGrid>
                <a:gridCol w="1600200"/>
                <a:gridCol w="1752600"/>
                <a:gridCol w="1447800"/>
              </a:tblGrid>
              <a:tr h="370901">
                <a:tc>
                  <a:txBody>
                    <a:bodyPr/>
                    <a:lstStyle/>
                    <a:p>
                      <a:endParaRPr lang="en-US" sz="1800" dirty="0"/>
                    </a:p>
                  </a:txBody>
                  <a:tcPr marT="45728" marB="45728"/>
                </a:tc>
                <a:tc>
                  <a:txBody>
                    <a:bodyPr/>
                    <a:lstStyle/>
                    <a:p>
                      <a:r>
                        <a:rPr lang="en-US" sz="1800" dirty="0" smtClean="0"/>
                        <a:t>(b) proposed</a:t>
                      </a:r>
                      <a:endParaRPr lang="en-US" sz="1800" dirty="0"/>
                    </a:p>
                  </a:txBody>
                  <a:tcPr marT="45728" marB="45728"/>
                </a:tc>
                <a:tc>
                  <a:txBody>
                    <a:bodyPr/>
                    <a:lstStyle/>
                    <a:p>
                      <a:r>
                        <a:rPr lang="en-US" sz="1800" dirty="0" smtClean="0"/>
                        <a:t>(c) [13]</a:t>
                      </a:r>
                      <a:endParaRPr lang="en-US" sz="1800" dirty="0"/>
                    </a:p>
                  </a:txBody>
                  <a:tcPr marT="45728" marB="45728"/>
                </a:tc>
              </a:tr>
              <a:tr h="640186">
                <a:tc>
                  <a:txBody>
                    <a:bodyPr/>
                    <a:lstStyle/>
                    <a:p>
                      <a:r>
                        <a:rPr lang="en-US" sz="1800" dirty="0" smtClean="0"/>
                        <a:t>Visibility of watermark</a:t>
                      </a:r>
                      <a:endParaRPr lang="en-US" sz="1800" dirty="0"/>
                    </a:p>
                  </a:txBody>
                  <a:tcPr marT="45728" marB="45728"/>
                </a:tc>
                <a:tc>
                  <a:txBody>
                    <a:bodyPr/>
                    <a:lstStyle/>
                    <a:p>
                      <a:r>
                        <a:rPr lang="en-US" sz="1800" dirty="0" smtClean="0"/>
                        <a:t>Careful inspection</a:t>
                      </a:r>
                      <a:endParaRPr lang="en-US" sz="1800" dirty="0"/>
                    </a:p>
                  </a:txBody>
                  <a:tcPr marT="45728" marB="45728"/>
                </a:tc>
                <a:tc>
                  <a:txBody>
                    <a:bodyPr/>
                    <a:lstStyle/>
                    <a:p>
                      <a:r>
                        <a:rPr lang="en-US" sz="1800" dirty="0" smtClean="0"/>
                        <a:t>Easily Visible</a:t>
                      </a:r>
                      <a:endParaRPr lang="en-US" sz="1800" dirty="0"/>
                    </a:p>
                  </a:txBody>
                  <a:tcPr marT="45728" marB="45728"/>
                </a:tc>
              </a:tr>
              <a:tr h="914551">
                <a:tc>
                  <a:txBody>
                    <a:bodyPr/>
                    <a:lstStyle/>
                    <a:p>
                      <a:r>
                        <a:rPr lang="en-US" sz="1800" dirty="0" smtClean="0"/>
                        <a:t>Quality of watermarked image</a:t>
                      </a:r>
                      <a:endParaRPr lang="en-US" sz="1800" dirty="0"/>
                    </a:p>
                  </a:txBody>
                  <a:tcPr marT="45728" marB="45728"/>
                </a:tc>
                <a:tc>
                  <a:txBody>
                    <a:bodyPr/>
                    <a:lstStyle/>
                    <a:p>
                      <a:r>
                        <a:rPr lang="en-US" sz="1800" dirty="0" smtClean="0"/>
                        <a:t>Good</a:t>
                      </a:r>
                      <a:endParaRPr lang="en-US" sz="1800" dirty="0"/>
                    </a:p>
                  </a:txBody>
                  <a:tcPr marT="45728" marB="45728"/>
                </a:tc>
                <a:tc>
                  <a:txBody>
                    <a:bodyPr/>
                    <a:lstStyle/>
                    <a:p>
                      <a:r>
                        <a:rPr lang="en-US" sz="1800" dirty="0" smtClean="0"/>
                        <a:t>Degraded</a:t>
                      </a:r>
                      <a:endParaRPr lang="en-US" sz="1800" dirty="0"/>
                    </a:p>
                  </a:txBody>
                  <a:tcPr marT="45728" marB="45728"/>
                </a:tc>
              </a:tr>
            </a:tbl>
          </a:graphicData>
        </a:graphic>
      </p:graphicFrame>
      <p:pic>
        <p:nvPicPr>
          <p:cNvPr id="62489" name="Picture 4" descr="G:\Research\Google Drive\sen\Experiment\Experiment1_St_29_1_14\Result_and_ppt\Experiment2\dataset\im16.jpg"/>
          <p:cNvPicPr>
            <a:picLocks noChangeAspect="1" noChangeArrowheads="1"/>
          </p:cNvPicPr>
          <p:nvPr/>
        </p:nvPicPr>
        <p:blipFill>
          <a:blip r:embed="rId2"/>
          <a:srcRect/>
          <a:stretch>
            <a:fillRect/>
          </a:stretch>
        </p:blipFill>
        <p:spPr bwMode="auto">
          <a:xfrm>
            <a:off x="1763713" y="1143000"/>
            <a:ext cx="3265487" cy="1828800"/>
          </a:xfrm>
          <a:prstGeom prst="rect">
            <a:avLst/>
          </a:prstGeom>
          <a:noFill/>
          <a:ln w="9525">
            <a:noFill/>
            <a:miter lim="800000"/>
            <a:headEnd/>
            <a:tailEnd/>
          </a:ln>
        </p:spPr>
      </p:pic>
      <p:pic>
        <p:nvPicPr>
          <p:cNvPr id="62490" name="Picture 5" descr="G:\Research\Google Drive\sen\Experiment\Experiment1_St_29_1_14\Result_and_ppt\Experiment2\watermarking_proposed\Wmkd33.tif"/>
          <p:cNvPicPr>
            <a:picLocks noChangeAspect="1" noChangeArrowheads="1"/>
          </p:cNvPicPr>
          <p:nvPr/>
        </p:nvPicPr>
        <p:blipFill>
          <a:blip r:embed="rId3"/>
          <a:srcRect/>
          <a:stretch>
            <a:fillRect/>
          </a:stretch>
        </p:blipFill>
        <p:spPr bwMode="auto">
          <a:xfrm>
            <a:off x="1752600" y="3505200"/>
            <a:ext cx="3265488" cy="1828800"/>
          </a:xfrm>
          <a:prstGeom prst="rect">
            <a:avLst/>
          </a:prstGeom>
          <a:noFill/>
          <a:ln w="9525">
            <a:noFill/>
            <a:miter lim="800000"/>
            <a:headEnd/>
            <a:tailEnd/>
          </a:ln>
        </p:spPr>
      </p:pic>
      <p:pic>
        <p:nvPicPr>
          <p:cNvPr id="62491" name="Picture 3" descr="G:\Research\Google Drive\sen\Experiment\Experiment1_St_29_1_14\Result_and_ppt\Experiment2\watermarking_IEEE2010\wmkd_im16+X4.jpg"/>
          <p:cNvPicPr>
            <a:picLocks noChangeAspect="1" noChangeArrowheads="1"/>
          </p:cNvPicPr>
          <p:nvPr/>
        </p:nvPicPr>
        <p:blipFill>
          <a:blip r:embed="rId4"/>
          <a:srcRect/>
          <a:stretch>
            <a:fillRect/>
          </a:stretch>
        </p:blipFill>
        <p:spPr bwMode="auto">
          <a:xfrm>
            <a:off x="5105400" y="1143000"/>
            <a:ext cx="3265488" cy="1828800"/>
          </a:xfrm>
          <a:prstGeom prst="rect">
            <a:avLst/>
          </a:prstGeom>
          <a:noFill/>
          <a:ln w="9525">
            <a:noFill/>
            <a:miter lim="800000"/>
            <a:headEnd/>
            <a:tailEnd/>
          </a:ln>
        </p:spPr>
      </p:pic>
      <p:sp>
        <p:nvSpPr>
          <p:cNvPr id="62492" name="Title 11"/>
          <p:cNvSpPr>
            <a:spLocks noGrp="1"/>
          </p:cNvSpPr>
          <p:nvPr>
            <p:ph type="title"/>
          </p:nvPr>
        </p:nvSpPr>
        <p:spPr>
          <a:xfrm>
            <a:off x="1704975" y="203200"/>
            <a:ext cx="7042150" cy="554038"/>
          </a:xfrm>
        </p:spPr>
        <p:txBody>
          <a:bodyPr/>
          <a:lstStyle/>
          <a:p>
            <a:endParaRPr lang="en-US" altLang="en-US" smtClean="0"/>
          </a:p>
        </p:txBody>
      </p:sp>
      <p:sp>
        <p:nvSpPr>
          <p:cNvPr id="62493" name="Content Placeholder 12"/>
          <p:cNvSpPr>
            <a:spLocks noGrp="1"/>
          </p:cNvSpPr>
          <p:nvPr>
            <p:ph sz="half" idx="2"/>
          </p:nvPr>
        </p:nvSpPr>
        <p:spPr>
          <a:xfrm>
            <a:off x="1704975" y="1174750"/>
            <a:ext cx="8767763" cy="5222875"/>
          </a:xfrm>
        </p:spPr>
        <p:txBody>
          <a:bodyPr/>
          <a:lstStyle/>
          <a:p>
            <a:endParaRPr lang="en-US" altLang="en-US"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title"/>
          </p:nvPr>
        </p:nvSpPr>
        <p:spPr>
          <a:xfrm>
            <a:off x="1704975" y="203200"/>
            <a:ext cx="7042150" cy="554038"/>
          </a:xfrm>
        </p:spPr>
        <p:txBody>
          <a:bodyPr/>
          <a:lstStyle/>
          <a:p>
            <a:endParaRPr lang="en-US" altLang="en-US" smtClean="0"/>
          </a:p>
        </p:txBody>
      </p:sp>
      <p:sp>
        <p:nvSpPr>
          <p:cNvPr id="63491" name="Content Placeholder 6"/>
          <p:cNvSpPr>
            <a:spLocks noGrp="1"/>
          </p:cNvSpPr>
          <p:nvPr>
            <p:ph sz="half" idx="2"/>
          </p:nvPr>
        </p:nvSpPr>
        <p:spPr>
          <a:xfrm>
            <a:off x="1704975" y="1174750"/>
            <a:ext cx="8767763" cy="5222875"/>
          </a:xfrm>
        </p:spPr>
        <p:txBody>
          <a:bodyPr/>
          <a:lstStyle/>
          <a:p>
            <a:endParaRPr lang="en-US" altLang="en-US" smtClean="0"/>
          </a:p>
        </p:txBody>
      </p:sp>
      <p:sp>
        <p:nvSpPr>
          <p:cNvPr id="63492" name="TextBox 4"/>
          <p:cNvSpPr txBox="1">
            <a:spLocks noChangeArrowheads="1"/>
          </p:cNvSpPr>
          <p:nvPr/>
        </p:nvSpPr>
        <p:spPr bwMode="auto">
          <a:xfrm>
            <a:off x="2514600" y="304800"/>
            <a:ext cx="60960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Experiments: Attack analysis</a:t>
            </a:r>
          </a:p>
        </p:txBody>
      </p:sp>
      <p:pic>
        <p:nvPicPr>
          <p:cNvPr id="63493" name="Picture 3"/>
          <p:cNvPicPr>
            <a:picLocks noChangeAspect="1" noChangeArrowheads="1"/>
          </p:cNvPicPr>
          <p:nvPr/>
        </p:nvPicPr>
        <p:blipFill>
          <a:blip r:embed="rId2"/>
          <a:srcRect b="66667"/>
          <a:stretch>
            <a:fillRect/>
          </a:stretch>
        </p:blipFill>
        <p:spPr bwMode="auto">
          <a:xfrm>
            <a:off x="1828800" y="990600"/>
            <a:ext cx="8382000" cy="3216275"/>
          </a:xfrm>
          <a:prstGeom prst="rect">
            <a:avLst/>
          </a:prstGeom>
          <a:noFill/>
          <a:ln w="9525">
            <a:noFill/>
            <a:miter lim="800000"/>
            <a:headEnd/>
            <a:tailEnd/>
          </a:ln>
        </p:spPr>
      </p:pic>
      <p:sp>
        <p:nvSpPr>
          <p:cNvPr id="63494" name="Rectangle 6"/>
          <p:cNvSpPr>
            <a:spLocks noChangeArrowheads="1"/>
          </p:cNvSpPr>
          <p:nvPr/>
        </p:nvSpPr>
        <p:spPr bwMode="auto">
          <a:xfrm>
            <a:off x="1676400" y="4495800"/>
            <a:ext cx="8534400" cy="1200150"/>
          </a:xfrm>
          <a:prstGeom prst="rect">
            <a:avLst/>
          </a:prstGeom>
          <a:noFill/>
          <a:ln w="9525">
            <a:noFill/>
            <a:miter lim="800000"/>
            <a:headEnd/>
            <a:tailEnd/>
          </a:ln>
        </p:spPr>
        <p:txBody>
          <a:bodyPr>
            <a:spAutoFit/>
          </a:bodyPr>
          <a:lstStyle/>
          <a:p>
            <a:pPr algn="just" eaLnBrk="1" hangingPunct="1"/>
            <a:r>
              <a:rPr lang="en-US" altLang="en-US"/>
              <a:t>Quality of attacked image and visibility of watermark in attacked image. Top rows correspond proposed embedding strategy, bottom rows correspond [11]. (a): Cropping 20% (b): cropping 80 % (c) Gaussian noise, variance=0.001 (d) Gaussian noise, variance=0.01</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5"/>
          <p:cNvSpPr>
            <a:spLocks noGrp="1"/>
          </p:cNvSpPr>
          <p:nvPr>
            <p:ph type="title"/>
          </p:nvPr>
        </p:nvSpPr>
        <p:spPr>
          <a:xfrm>
            <a:off x="1704975" y="203200"/>
            <a:ext cx="7042150" cy="554038"/>
          </a:xfrm>
        </p:spPr>
        <p:txBody>
          <a:bodyPr/>
          <a:lstStyle/>
          <a:p>
            <a:endParaRPr lang="en-US" altLang="en-US" smtClean="0"/>
          </a:p>
        </p:txBody>
      </p:sp>
      <p:sp>
        <p:nvSpPr>
          <p:cNvPr id="64515" name="Content Placeholder 6"/>
          <p:cNvSpPr>
            <a:spLocks noGrp="1"/>
          </p:cNvSpPr>
          <p:nvPr>
            <p:ph sz="half" idx="2"/>
          </p:nvPr>
        </p:nvSpPr>
        <p:spPr>
          <a:xfrm>
            <a:off x="1704975" y="1174750"/>
            <a:ext cx="8767763" cy="5222875"/>
          </a:xfrm>
        </p:spPr>
        <p:txBody>
          <a:bodyPr/>
          <a:lstStyle/>
          <a:p>
            <a:endParaRPr lang="en-US" altLang="en-US" smtClean="0"/>
          </a:p>
        </p:txBody>
      </p:sp>
      <p:pic>
        <p:nvPicPr>
          <p:cNvPr id="64516" name="Picture 2"/>
          <p:cNvPicPr>
            <a:picLocks noChangeAspect="1" noChangeArrowheads="1"/>
          </p:cNvPicPr>
          <p:nvPr/>
        </p:nvPicPr>
        <p:blipFill>
          <a:blip r:embed="rId2"/>
          <a:srcRect t="33333" b="33333"/>
          <a:stretch>
            <a:fillRect/>
          </a:stretch>
        </p:blipFill>
        <p:spPr bwMode="auto">
          <a:xfrm>
            <a:off x="1752600" y="962025"/>
            <a:ext cx="8615363" cy="3305175"/>
          </a:xfrm>
          <a:prstGeom prst="rect">
            <a:avLst/>
          </a:prstGeom>
          <a:noFill/>
          <a:ln w="9525">
            <a:noFill/>
            <a:miter lim="800000"/>
            <a:headEnd/>
            <a:tailEnd/>
          </a:ln>
        </p:spPr>
      </p:pic>
      <p:sp>
        <p:nvSpPr>
          <p:cNvPr id="64517" name="TextBox 4"/>
          <p:cNvSpPr txBox="1">
            <a:spLocks noChangeArrowheads="1"/>
          </p:cNvSpPr>
          <p:nvPr/>
        </p:nvSpPr>
        <p:spPr bwMode="auto">
          <a:xfrm>
            <a:off x="2514600" y="304800"/>
            <a:ext cx="60960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Experiments: Attack analysis</a:t>
            </a:r>
          </a:p>
        </p:txBody>
      </p:sp>
      <p:sp>
        <p:nvSpPr>
          <p:cNvPr id="64518" name="Rectangle 5"/>
          <p:cNvSpPr>
            <a:spLocks noChangeArrowheads="1"/>
          </p:cNvSpPr>
          <p:nvPr/>
        </p:nvSpPr>
        <p:spPr bwMode="auto">
          <a:xfrm>
            <a:off x="1600200" y="4438650"/>
            <a:ext cx="8763000" cy="1200150"/>
          </a:xfrm>
          <a:prstGeom prst="rect">
            <a:avLst/>
          </a:prstGeom>
          <a:noFill/>
          <a:ln w="9525">
            <a:noFill/>
            <a:miter lim="800000"/>
            <a:headEnd/>
            <a:tailEnd/>
          </a:ln>
        </p:spPr>
        <p:txBody>
          <a:bodyPr>
            <a:spAutoFit/>
          </a:bodyPr>
          <a:lstStyle/>
          <a:p>
            <a:pPr eaLnBrk="1" hangingPunct="1"/>
            <a:r>
              <a:rPr lang="en-US" altLang="en-US"/>
              <a:t>Quality of attacked image and visibility of watermark in attacked image. Top rows correspond proposed embedding strategy, bottom rows correspond [11]. (e) Gaussian filter, variance 1, filter size 11X11 (f) histogram equalization (g) JPEG compression, quality factor=70 (h) scaling down and up, scale factor=0.5</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5"/>
          <p:cNvSpPr>
            <a:spLocks noGrp="1"/>
          </p:cNvSpPr>
          <p:nvPr>
            <p:ph type="title"/>
          </p:nvPr>
        </p:nvSpPr>
        <p:spPr>
          <a:xfrm>
            <a:off x="1704975" y="203200"/>
            <a:ext cx="7042150" cy="554038"/>
          </a:xfrm>
        </p:spPr>
        <p:txBody>
          <a:bodyPr/>
          <a:lstStyle/>
          <a:p>
            <a:endParaRPr lang="en-US" altLang="en-US" smtClean="0"/>
          </a:p>
        </p:txBody>
      </p:sp>
      <p:sp>
        <p:nvSpPr>
          <p:cNvPr id="65539" name="Content Placeholder 6"/>
          <p:cNvSpPr>
            <a:spLocks noGrp="1"/>
          </p:cNvSpPr>
          <p:nvPr>
            <p:ph sz="half" idx="2"/>
          </p:nvPr>
        </p:nvSpPr>
        <p:spPr>
          <a:xfrm>
            <a:off x="1704975" y="1174750"/>
            <a:ext cx="8767763" cy="5222875"/>
          </a:xfrm>
        </p:spPr>
        <p:txBody>
          <a:bodyPr/>
          <a:lstStyle/>
          <a:p>
            <a:endParaRPr lang="en-US" altLang="en-US" smtClean="0"/>
          </a:p>
        </p:txBody>
      </p:sp>
      <p:pic>
        <p:nvPicPr>
          <p:cNvPr id="65540" name="Picture 2"/>
          <p:cNvPicPr>
            <a:picLocks noChangeAspect="1" noChangeArrowheads="1"/>
          </p:cNvPicPr>
          <p:nvPr/>
        </p:nvPicPr>
        <p:blipFill>
          <a:blip r:embed="rId2"/>
          <a:srcRect t="66667" r="25040"/>
          <a:stretch>
            <a:fillRect/>
          </a:stretch>
        </p:blipFill>
        <p:spPr bwMode="auto">
          <a:xfrm>
            <a:off x="1828800" y="914400"/>
            <a:ext cx="8162925" cy="3886200"/>
          </a:xfrm>
          <a:prstGeom prst="rect">
            <a:avLst/>
          </a:prstGeom>
          <a:noFill/>
          <a:ln w="9525">
            <a:noFill/>
            <a:miter lim="800000"/>
            <a:headEnd/>
            <a:tailEnd/>
          </a:ln>
        </p:spPr>
      </p:pic>
      <p:sp>
        <p:nvSpPr>
          <p:cNvPr id="65541" name="TextBox 4"/>
          <p:cNvSpPr txBox="1">
            <a:spLocks noChangeArrowheads="1"/>
          </p:cNvSpPr>
          <p:nvPr/>
        </p:nvSpPr>
        <p:spPr bwMode="auto">
          <a:xfrm>
            <a:off x="2514600" y="304800"/>
            <a:ext cx="6096000" cy="584200"/>
          </a:xfrm>
          <a:prstGeom prst="rect">
            <a:avLst/>
          </a:prstGeom>
          <a:noFill/>
          <a:ln w="9525">
            <a:noFill/>
            <a:miter lim="800000"/>
            <a:headEnd/>
            <a:tailEnd/>
          </a:ln>
        </p:spPr>
        <p:txBody>
          <a:bodyPr>
            <a:spAutoFit/>
          </a:bodyPr>
          <a:lstStyle/>
          <a:p>
            <a:pPr eaLnBrk="1" hangingPunct="1"/>
            <a:r>
              <a:rPr lang="en-US" altLang="en-US" sz="3200">
                <a:solidFill>
                  <a:srgbClr val="0070C0"/>
                </a:solidFill>
              </a:rPr>
              <a:t>Experiments: Attack analysis</a:t>
            </a:r>
          </a:p>
        </p:txBody>
      </p:sp>
      <p:sp>
        <p:nvSpPr>
          <p:cNvPr id="65542" name="Rectangle 5"/>
          <p:cNvSpPr>
            <a:spLocks noChangeArrowheads="1"/>
          </p:cNvSpPr>
          <p:nvPr/>
        </p:nvSpPr>
        <p:spPr bwMode="auto">
          <a:xfrm>
            <a:off x="1752600" y="4876800"/>
            <a:ext cx="8305800" cy="923925"/>
          </a:xfrm>
          <a:prstGeom prst="rect">
            <a:avLst/>
          </a:prstGeom>
          <a:noFill/>
          <a:ln w="9525">
            <a:noFill/>
            <a:miter lim="800000"/>
            <a:headEnd/>
            <a:tailEnd/>
          </a:ln>
        </p:spPr>
        <p:txBody>
          <a:bodyPr>
            <a:spAutoFit/>
          </a:bodyPr>
          <a:lstStyle/>
          <a:p>
            <a:pPr eaLnBrk="1" hangingPunct="1"/>
            <a:r>
              <a:rPr lang="en-US" altLang="en-US"/>
              <a:t>Quality of attacked image and visibility of watermark in attacked image. Top rows correspond proposed embedding strategy, bottom rows correspond [11].  (i) rotation 5 degree (j) rotation -5 degree (k) salt and pepper noise, density=0.1.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905000" y="1219200"/>
            <a:ext cx="8229600" cy="1143000"/>
          </a:xfrm>
        </p:spPr>
        <p:txBody>
          <a:bodyPr/>
          <a:lstStyle/>
          <a:p>
            <a:pPr algn="l"/>
            <a:r>
              <a:rPr lang="en-US" altLang="en-US" sz="3600" smtClean="0"/>
              <a:t>Facial emotion classification using concatenated geometric</a:t>
            </a:r>
            <a:br>
              <a:rPr lang="en-US" altLang="en-US" sz="3600" smtClean="0"/>
            </a:br>
            <a:r>
              <a:rPr lang="en-US" altLang="en-US" sz="3600" smtClean="0"/>
              <a:t>and textural features</a:t>
            </a:r>
            <a:r>
              <a:rPr lang="en-US" altLang="en-US" smtClean="0"/>
              <a:t/>
            </a:r>
            <a:br>
              <a:rPr lang="en-US" altLang="en-US" smtClean="0"/>
            </a:br>
            <a:endParaRPr lang="en-US" altLang="en-US" smtClean="0"/>
          </a:p>
        </p:txBody>
      </p:sp>
      <p:sp>
        <p:nvSpPr>
          <p:cNvPr id="76803" name="Content Placeholder 2"/>
          <p:cNvSpPr>
            <a:spLocks noGrp="1"/>
          </p:cNvSpPr>
          <p:nvPr>
            <p:ph idx="1"/>
          </p:nvPr>
        </p:nvSpPr>
        <p:spPr>
          <a:xfrm>
            <a:off x="1905000" y="3048000"/>
            <a:ext cx="8763000" cy="5059363"/>
          </a:xfrm>
        </p:spPr>
        <p:txBody>
          <a:bodyPr/>
          <a:lstStyle/>
          <a:p>
            <a:r>
              <a:rPr lang="en-US" altLang="en-US" smtClean="0"/>
              <a:t>Debashis Sen, Samyak Datta and Balasubramanian Raman</a:t>
            </a:r>
          </a:p>
          <a:p>
            <a:pPr>
              <a:buFont typeface="Arial" pitchFamily="34" charset="0"/>
              <a:buNone/>
            </a:pPr>
            <a:endParaRPr lang="en-US" altLang="en-US" smtClean="0"/>
          </a:p>
          <a:p>
            <a:r>
              <a:rPr lang="en-US" altLang="en-US" i="1" smtClean="0"/>
              <a:t>Multimedia Tools and Applications, 2018</a:t>
            </a:r>
          </a:p>
          <a:p>
            <a:r>
              <a:rPr lang="en-US" altLang="en-US" i="1" smtClean="0"/>
              <a:t>https://doi.org/10.1007/s11042-018-6537-9</a:t>
            </a:r>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981200" y="457200"/>
            <a:ext cx="8229600" cy="1143000"/>
          </a:xfrm>
        </p:spPr>
        <p:txBody>
          <a:bodyPr/>
          <a:lstStyle/>
          <a:p>
            <a:endParaRPr lang="en-US" altLang="en-US" smtClean="0"/>
          </a:p>
        </p:txBody>
      </p:sp>
      <p:sp>
        <p:nvSpPr>
          <p:cNvPr id="77827" name="Content Placeholder 2"/>
          <p:cNvSpPr>
            <a:spLocks noGrp="1"/>
          </p:cNvSpPr>
          <p:nvPr>
            <p:ph idx="1"/>
          </p:nvPr>
        </p:nvSpPr>
        <p:spPr>
          <a:xfrm>
            <a:off x="1905000" y="1600200"/>
            <a:ext cx="8229600" cy="4525963"/>
          </a:xfrm>
        </p:spPr>
        <p:txBody>
          <a:bodyPr/>
          <a:lstStyle/>
          <a:p>
            <a:endParaRPr lang="en-US" altLang="en-US" b="1" smtClean="0"/>
          </a:p>
          <a:p>
            <a:r>
              <a:rPr lang="en-US" altLang="en-US" b="1" smtClean="0"/>
              <a:t>Facial feature extraction</a:t>
            </a:r>
          </a:p>
          <a:p>
            <a:pPr lvl="1"/>
            <a:r>
              <a:rPr lang="en-US" altLang="en-US" smtClean="0"/>
              <a:t> Select a subset of features which best captures the geometry of the face.</a:t>
            </a:r>
          </a:p>
          <a:p>
            <a:pPr lvl="1"/>
            <a:r>
              <a:rPr lang="en-US" altLang="en-US" smtClean="0"/>
              <a:t> Select a set of discriminative features which represents the texture of the face.</a:t>
            </a:r>
          </a:p>
          <a:p>
            <a:pPr lvl="1">
              <a:buFont typeface="Arial" pitchFamily="34" charset="0"/>
              <a:buNone/>
            </a:pPr>
            <a:endParaRPr lang="en-US" altLang="en-US" smtClean="0"/>
          </a:p>
          <a:p>
            <a:pPr>
              <a:buFont typeface="Arial" pitchFamily="34" charset="0"/>
              <a:buNone/>
            </a:pPr>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smtClean="0"/>
              <a:t>Directed Acyclic Graph SVM</a:t>
            </a:r>
          </a:p>
        </p:txBody>
      </p:sp>
      <p:sp>
        <p:nvSpPr>
          <p:cNvPr id="78851" name="Content Placeholder 2"/>
          <p:cNvSpPr>
            <a:spLocks noGrp="1"/>
          </p:cNvSpPr>
          <p:nvPr>
            <p:ph idx="1"/>
          </p:nvPr>
        </p:nvSpPr>
        <p:spPr>
          <a:xfrm>
            <a:off x="1981200" y="1981200"/>
            <a:ext cx="8229600" cy="4525963"/>
          </a:xfrm>
        </p:spPr>
        <p:txBody>
          <a:bodyPr/>
          <a:lstStyle/>
          <a:p>
            <a:r>
              <a:rPr lang="en-US" altLang="en-US" b="1" smtClean="0"/>
              <a:t>Emotion classification</a:t>
            </a:r>
          </a:p>
          <a:p>
            <a:pPr lvl="1"/>
            <a:r>
              <a:rPr lang="en-US" altLang="en-US" smtClean="0"/>
              <a:t> Six emotion classes: happy, sad, anger, fear, disgust, surprise</a:t>
            </a:r>
          </a:p>
          <a:p>
            <a:pPr lvl="1"/>
            <a:r>
              <a:rPr lang="en-US" altLang="en-US" smtClean="0"/>
              <a:t> Apply hierarchical Support Vector Machine (SVM) structures and compare it's performance with traditional methods.</a:t>
            </a:r>
          </a:p>
          <a:p>
            <a:endParaRPr lang="en-US" alt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2" name="Footer Placeholder 1"/>
          <p:cNvSpPr>
            <a:spLocks noGrp="1"/>
          </p:cNvSpPr>
          <p:nvPr>
            <p:ph type="ftr" sz="quarter" idx="11"/>
          </p:nvPr>
        </p:nvSpPr>
        <p:spPr/>
        <p:txBody>
          <a:bodyPr/>
          <a:lstStyle/>
          <a:p>
            <a:pPr>
              <a:defRPr/>
            </a:pPr>
            <a:r>
              <a:rPr lang="en-US" smtClean="0"/>
              <a:t>Aditya Engineering College</a:t>
            </a: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smtClean="0"/>
          </a:p>
        </p:txBody>
      </p:sp>
      <p:sp>
        <p:nvSpPr>
          <p:cNvPr id="79875"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79878" name="Picture 2"/>
          <p:cNvPicPr>
            <a:picLocks noChangeAspect="1" noChangeArrowheads="1"/>
          </p:cNvPicPr>
          <p:nvPr/>
        </p:nvPicPr>
        <p:blipFill>
          <a:blip r:embed="rId2"/>
          <a:srcRect/>
          <a:stretch>
            <a:fillRect/>
          </a:stretch>
        </p:blipFill>
        <p:spPr bwMode="auto">
          <a:xfrm>
            <a:off x="2971800" y="304800"/>
            <a:ext cx="3962400" cy="5875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smtClean="0"/>
          </a:p>
        </p:txBody>
      </p:sp>
      <p:sp>
        <p:nvSpPr>
          <p:cNvPr id="80899"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80902" name="Picture 2"/>
          <p:cNvPicPr>
            <a:picLocks noChangeAspect="1" noChangeArrowheads="1"/>
          </p:cNvPicPr>
          <p:nvPr/>
        </p:nvPicPr>
        <p:blipFill>
          <a:blip r:embed="rId2"/>
          <a:srcRect/>
          <a:stretch>
            <a:fillRect/>
          </a:stretch>
        </p:blipFill>
        <p:spPr bwMode="auto">
          <a:xfrm>
            <a:off x="1066800" y="609600"/>
            <a:ext cx="9829800" cy="555625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US" smtClean="0"/>
          </a:p>
        </p:txBody>
      </p:sp>
      <p:sp>
        <p:nvSpPr>
          <p:cNvPr id="81923" name="Content Placeholder 2"/>
          <p:cNvSpPr>
            <a:spLocks noGrp="1"/>
          </p:cNvSpPr>
          <p:nvPr>
            <p:ph idx="1"/>
          </p:nvPr>
        </p:nvSpPr>
        <p:spPr/>
        <p:txBody>
          <a:bodyPr/>
          <a:lstStyle/>
          <a:p>
            <a:endParaRPr lang="en-US" smtClean="0"/>
          </a:p>
        </p:txBody>
      </p:sp>
      <p:sp>
        <p:nvSpPr>
          <p:cNvPr id="4" name="Date Placeholder 3"/>
          <p:cNvSpPr>
            <a:spLocks noGrp="1"/>
          </p:cNvSpPr>
          <p:nvPr>
            <p:ph type="dt" sz="quarter" idx="10"/>
          </p:nvPr>
        </p:nvSpPr>
        <p:spPr/>
        <p:txBody>
          <a:bodyPr/>
          <a:lstStyle/>
          <a:p>
            <a:pPr>
              <a:defRPr/>
            </a:pPr>
            <a:r>
              <a:rPr lang="en-US" smtClean="0"/>
              <a:t>25/04/19</a:t>
            </a:r>
            <a:endParaRPr lang="en-US"/>
          </a:p>
        </p:txBody>
      </p:sp>
      <p:sp>
        <p:nvSpPr>
          <p:cNvPr id="5" name="Footer Placeholder 4"/>
          <p:cNvSpPr>
            <a:spLocks noGrp="1"/>
          </p:cNvSpPr>
          <p:nvPr>
            <p:ph type="ftr" sz="quarter" idx="11"/>
          </p:nvPr>
        </p:nvSpPr>
        <p:spPr/>
        <p:txBody>
          <a:bodyPr/>
          <a:lstStyle/>
          <a:p>
            <a:pPr>
              <a:defRPr/>
            </a:pPr>
            <a:r>
              <a:rPr lang="en-US" smtClean="0"/>
              <a:t>Aditya Engineering College</a:t>
            </a:r>
            <a:endParaRPr lang="en-US"/>
          </a:p>
        </p:txBody>
      </p:sp>
      <p:pic>
        <p:nvPicPr>
          <p:cNvPr id="81926" name="Picture 2"/>
          <p:cNvPicPr>
            <a:picLocks noChangeAspect="1" noChangeArrowheads="1"/>
          </p:cNvPicPr>
          <p:nvPr/>
        </p:nvPicPr>
        <p:blipFill>
          <a:blip r:embed="rId2"/>
          <a:srcRect/>
          <a:stretch>
            <a:fillRect/>
          </a:stretch>
        </p:blipFill>
        <p:spPr bwMode="auto">
          <a:xfrm>
            <a:off x="1752600" y="457200"/>
            <a:ext cx="8982075" cy="54864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2825</TotalTime>
  <Words>3741</Words>
  <Application>Microsoft Office PowerPoint</Application>
  <PresentationFormat>Custom</PresentationFormat>
  <Paragraphs>743</Paragraphs>
  <Slides>141</Slides>
  <Notes>5</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141</vt:i4>
      </vt:variant>
    </vt:vector>
  </HeadingPairs>
  <TitlesOfParts>
    <vt:vector size="145" baseType="lpstr">
      <vt:lpstr>Office Theme</vt:lpstr>
      <vt:lpstr>Bitmap Image</vt:lpstr>
      <vt:lpstr>Equation</vt:lpstr>
      <vt:lpstr>Document</vt:lpstr>
      <vt:lpstr>Machine Learning in Imaging and Vision</vt:lpstr>
      <vt:lpstr>Organization of the Lecture</vt:lpstr>
      <vt:lpstr>Smart House</vt:lpstr>
      <vt:lpstr>Slide 4</vt:lpstr>
      <vt:lpstr>Multimodal Framework </vt:lpstr>
      <vt:lpstr>EEG headset </vt:lpstr>
      <vt:lpstr>EEG Devices</vt:lpstr>
      <vt:lpstr>Proposal of EEG Device</vt:lpstr>
      <vt:lpstr>Proposal of EEG Device: Properties</vt:lpstr>
      <vt:lpstr>Architecture of the framework</vt:lpstr>
      <vt:lpstr>Users feedback and brain-activity maps</vt:lpstr>
      <vt:lpstr>Sentiment Analysis</vt:lpstr>
      <vt:lpstr>Slide 13</vt:lpstr>
      <vt:lpstr>Slide 14</vt:lpstr>
      <vt:lpstr>Signal smoothing</vt:lpstr>
      <vt:lpstr>Slide 16</vt:lpstr>
      <vt:lpstr>Slide 17</vt:lpstr>
      <vt:lpstr>Approach</vt:lpstr>
      <vt:lpstr>Slide 19</vt:lpstr>
      <vt:lpstr>Slide 20</vt:lpstr>
      <vt:lpstr>Accuracy</vt:lpstr>
      <vt:lpstr>Neurophone: Assistive Framework </vt:lpstr>
      <vt:lpstr>Basic Applications</vt:lpstr>
      <vt:lpstr>Results for Neurophone</vt:lpstr>
      <vt:lpstr>Virtual Trainer</vt:lpstr>
      <vt:lpstr>Basic Exercise</vt:lpstr>
      <vt:lpstr>User Examples</vt:lpstr>
      <vt:lpstr>Results</vt:lpstr>
      <vt:lpstr> Human Action Recognition</vt:lpstr>
      <vt:lpstr>Introduction cont :</vt:lpstr>
      <vt:lpstr>Blob extraction in case of PTZ camera</vt:lpstr>
      <vt:lpstr>Slide 32</vt:lpstr>
      <vt:lpstr> Overview of the Proposed Technique: </vt:lpstr>
      <vt:lpstr>Slide 34</vt:lpstr>
      <vt:lpstr>Skeletonization</vt:lpstr>
      <vt:lpstr>Skeletonization</vt:lpstr>
      <vt:lpstr>2D Cases</vt:lpstr>
      <vt:lpstr>Objects and their Skeletons</vt:lpstr>
      <vt:lpstr>Slide 39</vt:lpstr>
      <vt:lpstr>Slide 40</vt:lpstr>
      <vt:lpstr>Steps Involved in feature extraction </vt:lpstr>
      <vt:lpstr>(1) Linear Discriminant Analysis (LDA)</vt:lpstr>
      <vt:lpstr>Slide 43</vt:lpstr>
      <vt:lpstr>LDA Tree based classifier</vt:lpstr>
      <vt:lpstr>LDA Tree based classifier</vt:lpstr>
      <vt:lpstr>Results and Discussions</vt:lpstr>
      <vt:lpstr>Experiments with ViHASi database</vt:lpstr>
      <vt:lpstr>Slide 48</vt:lpstr>
      <vt:lpstr>Comparison Results</vt:lpstr>
      <vt:lpstr>Background Mosaic of our test site</vt:lpstr>
      <vt:lpstr>Slide 51</vt:lpstr>
      <vt:lpstr> Confusion Matrices for our PTZ camera based Dataset </vt:lpstr>
      <vt:lpstr>(2) SVM Tree based Classifier</vt:lpstr>
      <vt:lpstr>SVM Tree based Classifier: kernels</vt:lpstr>
      <vt:lpstr>SVM Tree based Classifier: Classification</vt:lpstr>
      <vt:lpstr>Implementation of SVM Tree</vt:lpstr>
      <vt:lpstr>Slide 57</vt:lpstr>
      <vt:lpstr>Comparison Results</vt:lpstr>
      <vt:lpstr> Confusion Matrix for the classification  </vt:lpstr>
      <vt:lpstr>Slide 60</vt:lpstr>
      <vt:lpstr>Sign Language Recognition</vt:lpstr>
      <vt:lpstr>Color model</vt:lpstr>
      <vt:lpstr>Color model</vt:lpstr>
      <vt:lpstr>3.2.2.3 Morphological operations</vt:lpstr>
      <vt:lpstr>3.2.3 Bitwise AND</vt:lpstr>
      <vt:lpstr>Results of SVM</vt:lpstr>
      <vt:lpstr>Results of LDA</vt:lpstr>
      <vt:lpstr>Dense Motion Analysis of German Finger Spellings </vt:lpstr>
      <vt:lpstr>Slide 69</vt:lpstr>
      <vt:lpstr>Slide 70</vt:lpstr>
      <vt:lpstr>Slide 71</vt:lpstr>
      <vt:lpstr>Slide 72</vt:lpstr>
      <vt:lpstr>Slide 73</vt:lpstr>
      <vt:lpstr>Visible watermarking based on importance and just noticeable distortion of image regions </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Facial emotion classification using concatenated geometric and textural features </vt:lpstr>
      <vt:lpstr>Slide 95</vt:lpstr>
      <vt:lpstr>Directed Acyclic Graph SVM</vt:lpstr>
      <vt:lpstr>Slide 97</vt:lpstr>
      <vt:lpstr>Slide 98</vt:lpstr>
      <vt:lpstr>Slide 99</vt:lpstr>
      <vt:lpstr>The extended Cohn-Kannade (CK+) database</vt:lpstr>
      <vt:lpstr>Slide 101</vt:lpstr>
      <vt:lpstr>Slide 102</vt:lpstr>
      <vt:lpstr>Slide 103</vt:lpstr>
      <vt:lpstr>Slide 104</vt:lpstr>
      <vt:lpstr>Script Independent Scene Text Segmentation </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This paper is referred by Andrew Zisserman’s group</vt:lpstr>
      <vt:lpstr>Slide 126</vt:lpstr>
      <vt:lpstr>PROPOSED METHOD</vt:lpstr>
      <vt:lpstr>RESULTS ANALYSIS</vt:lpstr>
      <vt:lpstr>RESULTS ANALYSIS</vt:lpstr>
      <vt:lpstr>Slide 130</vt:lpstr>
      <vt:lpstr>Slide 131</vt:lpstr>
      <vt:lpstr>Slide 132</vt:lpstr>
      <vt:lpstr>Slide 133</vt:lpstr>
      <vt:lpstr>Block Diagram</vt:lpstr>
      <vt:lpstr>Over Footage</vt:lpstr>
      <vt:lpstr>Slide 136</vt:lpstr>
      <vt:lpstr>Slide 137</vt:lpstr>
      <vt:lpstr>Slide 138</vt:lpstr>
      <vt:lpstr>Slide 139</vt:lpstr>
      <vt:lpstr>Slide 140</vt:lpstr>
      <vt:lpstr>Slide 141</vt:lpstr>
    </vt:vector>
  </TitlesOfParts>
  <Company>IIT ROORKEE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Bala</dc:creator>
  <cp:lastModifiedBy>Dr. R.Bala</cp:lastModifiedBy>
  <cp:revision>365</cp:revision>
  <dcterms:created xsi:type="dcterms:W3CDTF">2010-12-15T05:30:11Z</dcterms:created>
  <dcterms:modified xsi:type="dcterms:W3CDTF">2019-04-20T10:09:39Z</dcterms:modified>
</cp:coreProperties>
</file>